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340" r:id="rId4"/>
    <p:sldId id="343" r:id="rId5"/>
    <p:sldId id="345" r:id="rId6"/>
    <p:sldId id="302" r:id="rId7"/>
    <p:sldId id="306" r:id="rId8"/>
    <p:sldId id="301" r:id="rId9"/>
    <p:sldId id="304" r:id="rId10"/>
    <p:sldId id="265" r:id="rId11"/>
    <p:sldId id="321" r:id="rId12"/>
    <p:sldId id="299" r:id="rId13"/>
    <p:sldId id="310" r:id="rId14"/>
    <p:sldId id="311" r:id="rId15"/>
    <p:sldId id="312" r:id="rId16"/>
    <p:sldId id="313" r:id="rId17"/>
    <p:sldId id="283" r:id="rId18"/>
    <p:sldId id="314" r:id="rId19"/>
    <p:sldId id="315" r:id="rId20"/>
    <p:sldId id="316" r:id="rId21"/>
    <p:sldId id="317" r:id="rId22"/>
    <p:sldId id="318" r:id="rId23"/>
    <p:sldId id="319" r:id="rId24"/>
    <p:sldId id="263" r:id="rId25"/>
    <p:sldId id="322" r:id="rId26"/>
    <p:sldId id="323" r:id="rId27"/>
    <p:sldId id="324" r:id="rId28"/>
    <p:sldId id="325" r:id="rId29"/>
    <p:sldId id="327" r:id="rId30"/>
    <p:sldId id="328" r:id="rId31"/>
    <p:sldId id="309" r:id="rId32"/>
    <p:sldId id="346" r:id="rId33"/>
    <p:sldId id="329" r:id="rId34"/>
    <p:sldId id="334" r:id="rId35"/>
    <p:sldId id="338" r:id="rId36"/>
    <p:sldId id="335" r:id="rId37"/>
    <p:sldId id="258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99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438" userDrawn="1">
          <p15:clr>
            <a:srgbClr val="A4A3A4"/>
          </p15:clr>
        </p15:guide>
        <p15:guide id="6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84849"/>
    <a:srgbClr val="313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 showGuides="1">
      <p:cViewPr varScale="1">
        <p:scale>
          <a:sx n="107" d="100"/>
          <a:sy n="107" d="100"/>
        </p:scale>
        <p:origin x="736" y="176"/>
      </p:cViewPr>
      <p:guideLst>
        <p:guide orient="horz" pos="2387"/>
        <p:guide pos="3840"/>
        <p:guide orient="horz" pos="799"/>
        <p:guide orient="horz" pos="3974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537D3-7A3B-437E-AC48-91FC41FAA22A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45E0E-EC20-482E-81D9-F551EE703F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8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5E0E-EC20-482E-81D9-F551EE703FE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22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5E0E-EC20-482E-81D9-F551EE703FE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00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34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5E0E-EC20-482E-81D9-F551EE703FE9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88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5E0E-EC20-482E-81D9-F551EE703FE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61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943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5E0E-EC20-482E-81D9-F551EE703FE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609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5E0E-EC20-482E-81D9-F551EE703FE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80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24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5E0E-EC20-482E-81D9-F551EE703FE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60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5E0E-EC20-482E-81D9-F551EE703FE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84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5E0E-EC20-482E-81D9-F551EE703FE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2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8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A4A75EA-6FC5-435C-909A-672DBC02BF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AA47D4-43D4-4D29-B9C2-8312ADD26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7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1163980" y="1717456"/>
            <a:ext cx="2501900" cy="1808163"/>
          </a:xfrm>
          <a:custGeom>
            <a:avLst/>
            <a:gdLst>
              <a:gd name="connsiteX0" fmla="*/ 187073 w 2501900"/>
              <a:gd name="connsiteY0" fmla="*/ 0 h 1808163"/>
              <a:gd name="connsiteX1" fmla="*/ 2314827 w 2501900"/>
              <a:gd name="connsiteY1" fmla="*/ 0 h 1808163"/>
              <a:gd name="connsiteX2" fmla="*/ 2501900 w 2501900"/>
              <a:gd name="connsiteY2" fmla="*/ 187073 h 1808163"/>
              <a:gd name="connsiteX3" fmla="*/ 2501900 w 2501900"/>
              <a:gd name="connsiteY3" fmla="*/ 1621090 h 1808163"/>
              <a:gd name="connsiteX4" fmla="*/ 2314827 w 2501900"/>
              <a:gd name="connsiteY4" fmla="*/ 1808163 h 1808163"/>
              <a:gd name="connsiteX5" fmla="*/ 187073 w 2501900"/>
              <a:gd name="connsiteY5" fmla="*/ 1808163 h 1808163"/>
              <a:gd name="connsiteX6" fmla="*/ 0 w 2501900"/>
              <a:gd name="connsiteY6" fmla="*/ 1621090 h 1808163"/>
              <a:gd name="connsiteX7" fmla="*/ 0 w 2501900"/>
              <a:gd name="connsiteY7" fmla="*/ 187073 h 1808163"/>
              <a:gd name="connsiteX8" fmla="*/ 187073 w 2501900"/>
              <a:gd name="connsiteY8" fmla="*/ 0 h 180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1900" h="1808163">
                <a:moveTo>
                  <a:pt x="187073" y="0"/>
                </a:moveTo>
                <a:lnTo>
                  <a:pt x="2314827" y="0"/>
                </a:lnTo>
                <a:cubicBezTo>
                  <a:pt x="2418145" y="0"/>
                  <a:pt x="2501900" y="83755"/>
                  <a:pt x="2501900" y="187073"/>
                </a:cubicBezTo>
                <a:lnTo>
                  <a:pt x="2501900" y="1621090"/>
                </a:lnTo>
                <a:cubicBezTo>
                  <a:pt x="2501900" y="1724408"/>
                  <a:pt x="2418145" y="1808163"/>
                  <a:pt x="2314827" y="1808163"/>
                </a:cubicBezTo>
                <a:lnTo>
                  <a:pt x="187073" y="1808163"/>
                </a:lnTo>
                <a:cubicBezTo>
                  <a:pt x="83755" y="1808163"/>
                  <a:pt x="0" y="1724408"/>
                  <a:pt x="0" y="1621090"/>
                </a:cubicBezTo>
                <a:lnTo>
                  <a:pt x="0" y="187073"/>
                </a:lnTo>
                <a:cubicBezTo>
                  <a:pt x="0" y="83755"/>
                  <a:pt x="83755" y="0"/>
                  <a:pt x="18707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3833053" y="1717456"/>
            <a:ext cx="2501900" cy="1808163"/>
          </a:xfrm>
          <a:custGeom>
            <a:avLst/>
            <a:gdLst>
              <a:gd name="connsiteX0" fmla="*/ 161668 w 2501900"/>
              <a:gd name="connsiteY0" fmla="*/ 0 h 1808163"/>
              <a:gd name="connsiteX1" fmla="*/ 2340232 w 2501900"/>
              <a:gd name="connsiteY1" fmla="*/ 0 h 1808163"/>
              <a:gd name="connsiteX2" fmla="*/ 2501900 w 2501900"/>
              <a:gd name="connsiteY2" fmla="*/ 161668 h 1808163"/>
              <a:gd name="connsiteX3" fmla="*/ 2501900 w 2501900"/>
              <a:gd name="connsiteY3" fmla="*/ 1646495 h 1808163"/>
              <a:gd name="connsiteX4" fmla="*/ 2340232 w 2501900"/>
              <a:gd name="connsiteY4" fmla="*/ 1808163 h 1808163"/>
              <a:gd name="connsiteX5" fmla="*/ 161668 w 2501900"/>
              <a:gd name="connsiteY5" fmla="*/ 1808163 h 1808163"/>
              <a:gd name="connsiteX6" fmla="*/ 0 w 2501900"/>
              <a:gd name="connsiteY6" fmla="*/ 1646495 h 1808163"/>
              <a:gd name="connsiteX7" fmla="*/ 0 w 2501900"/>
              <a:gd name="connsiteY7" fmla="*/ 161668 h 1808163"/>
              <a:gd name="connsiteX8" fmla="*/ 161668 w 2501900"/>
              <a:gd name="connsiteY8" fmla="*/ 0 h 180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1900" h="1808163">
                <a:moveTo>
                  <a:pt x="161668" y="0"/>
                </a:moveTo>
                <a:lnTo>
                  <a:pt x="2340232" y="0"/>
                </a:lnTo>
                <a:cubicBezTo>
                  <a:pt x="2429519" y="0"/>
                  <a:pt x="2501900" y="72381"/>
                  <a:pt x="2501900" y="161668"/>
                </a:cubicBezTo>
                <a:lnTo>
                  <a:pt x="2501900" y="1646495"/>
                </a:lnTo>
                <a:cubicBezTo>
                  <a:pt x="2501900" y="1735782"/>
                  <a:pt x="2429519" y="1808163"/>
                  <a:pt x="2340232" y="1808163"/>
                </a:cubicBezTo>
                <a:lnTo>
                  <a:pt x="161668" y="1808163"/>
                </a:lnTo>
                <a:cubicBezTo>
                  <a:pt x="72381" y="1808163"/>
                  <a:pt x="0" y="1735782"/>
                  <a:pt x="0" y="1646495"/>
                </a:cubicBezTo>
                <a:lnTo>
                  <a:pt x="0" y="161668"/>
                </a:lnTo>
                <a:cubicBezTo>
                  <a:pt x="0" y="72381"/>
                  <a:pt x="72381" y="0"/>
                  <a:pt x="16166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1163980" y="3712856"/>
            <a:ext cx="5170973" cy="2136863"/>
          </a:xfrm>
          <a:custGeom>
            <a:avLst/>
            <a:gdLst>
              <a:gd name="connsiteX0" fmla="*/ 216443 w 5170973"/>
              <a:gd name="connsiteY0" fmla="*/ 0 h 2136863"/>
              <a:gd name="connsiteX1" fmla="*/ 4954530 w 5170973"/>
              <a:gd name="connsiteY1" fmla="*/ 0 h 2136863"/>
              <a:gd name="connsiteX2" fmla="*/ 5170973 w 5170973"/>
              <a:gd name="connsiteY2" fmla="*/ 216443 h 2136863"/>
              <a:gd name="connsiteX3" fmla="*/ 5170973 w 5170973"/>
              <a:gd name="connsiteY3" fmla="*/ 1920420 h 2136863"/>
              <a:gd name="connsiteX4" fmla="*/ 4954530 w 5170973"/>
              <a:gd name="connsiteY4" fmla="*/ 2136863 h 2136863"/>
              <a:gd name="connsiteX5" fmla="*/ 216443 w 5170973"/>
              <a:gd name="connsiteY5" fmla="*/ 2136863 h 2136863"/>
              <a:gd name="connsiteX6" fmla="*/ 0 w 5170973"/>
              <a:gd name="connsiteY6" fmla="*/ 1920420 h 2136863"/>
              <a:gd name="connsiteX7" fmla="*/ 0 w 5170973"/>
              <a:gd name="connsiteY7" fmla="*/ 216443 h 2136863"/>
              <a:gd name="connsiteX8" fmla="*/ 216443 w 5170973"/>
              <a:gd name="connsiteY8" fmla="*/ 0 h 213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973" h="2136863">
                <a:moveTo>
                  <a:pt x="216443" y="0"/>
                </a:moveTo>
                <a:lnTo>
                  <a:pt x="4954530" y="0"/>
                </a:lnTo>
                <a:cubicBezTo>
                  <a:pt x="5074068" y="0"/>
                  <a:pt x="5170973" y="96905"/>
                  <a:pt x="5170973" y="216443"/>
                </a:cubicBezTo>
                <a:lnTo>
                  <a:pt x="5170973" y="1920420"/>
                </a:lnTo>
                <a:cubicBezTo>
                  <a:pt x="5170973" y="2039958"/>
                  <a:pt x="5074068" y="2136863"/>
                  <a:pt x="4954530" y="2136863"/>
                </a:cubicBezTo>
                <a:lnTo>
                  <a:pt x="216443" y="2136863"/>
                </a:lnTo>
                <a:cubicBezTo>
                  <a:pt x="96905" y="2136863"/>
                  <a:pt x="0" y="2039958"/>
                  <a:pt x="0" y="1920420"/>
                </a:cubicBezTo>
                <a:lnTo>
                  <a:pt x="0" y="216443"/>
                </a:lnTo>
                <a:cubicBezTo>
                  <a:pt x="0" y="96905"/>
                  <a:pt x="96905" y="0"/>
                  <a:pt x="21644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90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>
            <a:spLocks noGrp="1"/>
          </p:cNvSpPr>
          <p:nvPr>
            <p:ph type="pic" sz="quarter" idx="10"/>
          </p:nvPr>
        </p:nvSpPr>
        <p:spPr>
          <a:xfrm>
            <a:off x="1504735" y="2147906"/>
            <a:ext cx="2120900" cy="2120900"/>
          </a:xfrm>
          <a:custGeom>
            <a:avLst/>
            <a:gdLst>
              <a:gd name="connsiteX0" fmla="*/ 1060450 w 2120900"/>
              <a:gd name="connsiteY0" fmla="*/ 0 h 2120900"/>
              <a:gd name="connsiteX1" fmla="*/ 2120900 w 2120900"/>
              <a:gd name="connsiteY1" fmla="*/ 1060450 h 2120900"/>
              <a:gd name="connsiteX2" fmla="*/ 1060450 w 2120900"/>
              <a:gd name="connsiteY2" fmla="*/ 2120900 h 2120900"/>
              <a:gd name="connsiteX3" fmla="*/ 0 w 2120900"/>
              <a:gd name="connsiteY3" fmla="*/ 106045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120900">
                <a:moveTo>
                  <a:pt x="1060450" y="0"/>
                </a:moveTo>
                <a:lnTo>
                  <a:pt x="2120900" y="1060450"/>
                </a:lnTo>
                <a:lnTo>
                  <a:pt x="1060450" y="2120900"/>
                </a:lnTo>
                <a:lnTo>
                  <a:pt x="0" y="10604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1"/>
          </p:nvPr>
        </p:nvSpPr>
        <p:spPr>
          <a:xfrm>
            <a:off x="3271505" y="3608406"/>
            <a:ext cx="2120900" cy="2120900"/>
          </a:xfrm>
          <a:custGeom>
            <a:avLst/>
            <a:gdLst>
              <a:gd name="connsiteX0" fmla="*/ 1060450 w 2120900"/>
              <a:gd name="connsiteY0" fmla="*/ 0 h 2120900"/>
              <a:gd name="connsiteX1" fmla="*/ 2120900 w 2120900"/>
              <a:gd name="connsiteY1" fmla="*/ 1060450 h 2120900"/>
              <a:gd name="connsiteX2" fmla="*/ 1060450 w 2120900"/>
              <a:gd name="connsiteY2" fmla="*/ 2120900 h 2120900"/>
              <a:gd name="connsiteX3" fmla="*/ 0 w 2120900"/>
              <a:gd name="connsiteY3" fmla="*/ 106045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120900">
                <a:moveTo>
                  <a:pt x="1060450" y="0"/>
                </a:moveTo>
                <a:lnTo>
                  <a:pt x="2120900" y="1060450"/>
                </a:lnTo>
                <a:lnTo>
                  <a:pt x="1060450" y="2120900"/>
                </a:lnTo>
                <a:lnTo>
                  <a:pt x="0" y="10604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5038275" y="2147906"/>
            <a:ext cx="2120900" cy="2120900"/>
          </a:xfrm>
          <a:custGeom>
            <a:avLst/>
            <a:gdLst>
              <a:gd name="connsiteX0" fmla="*/ 1060450 w 2120900"/>
              <a:gd name="connsiteY0" fmla="*/ 0 h 2120900"/>
              <a:gd name="connsiteX1" fmla="*/ 2120900 w 2120900"/>
              <a:gd name="connsiteY1" fmla="*/ 1060450 h 2120900"/>
              <a:gd name="connsiteX2" fmla="*/ 1060450 w 2120900"/>
              <a:gd name="connsiteY2" fmla="*/ 2120900 h 2120900"/>
              <a:gd name="connsiteX3" fmla="*/ 0 w 2120900"/>
              <a:gd name="connsiteY3" fmla="*/ 106045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120900">
                <a:moveTo>
                  <a:pt x="1060450" y="0"/>
                </a:moveTo>
                <a:lnTo>
                  <a:pt x="2120900" y="1060450"/>
                </a:lnTo>
                <a:lnTo>
                  <a:pt x="1060450" y="2120900"/>
                </a:lnTo>
                <a:lnTo>
                  <a:pt x="0" y="10604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</p:nvPr>
        </p:nvSpPr>
        <p:spPr>
          <a:xfrm>
            <a:off x="6805045" y="3608406"/>
            <a:ext cx="2120900" cy="2120900"/>
          </a:xfrm>
          <a:custGeom>
            <a:avLst/>
            <a:gdLst>
              <a:gd name="connsiteX0" fmla="*/ 1060450 w 2120900"/>
              <a:gd name="connsiteY0" fmla="*/ 0 h 2120900"/>
              <a:gd name="connsiteX1" fmla="*/ 2120900 w 2120900"/>
              <a:gd name="connsiteY1" fmla="*/ 1060450 h 2120900"/>
              <a:gd name="connsiteX2" fmla="*/ 1060450 w 2120900"/>
              <a:gd name="connsiteY2" fmla="*/ 2120900 h 2120900"/>
              <a:gd name="connsiteX3" fmla="*/ 0 w 2120900"/>
              <a:gd name="connsiteY3" fmla="*/ 106045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120900">
                <a:moveTo>
                  <a:pt x="1060450" y="0"/>
                </a:moveTo>
                <a:lnTo>
                  <a:pt x="2120900" y="1060450"/>
                </a:lnTo>
                <a:lnTo>
                  <a:pt x="1060450" y="2120900"/>
                </a:lnTo>
                <a:lnTo>
                  <a:pt x="0" y="10604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8571816" y="2147906"/>
            <a:ext cx="2120900" cy="2120900"/>
          </a:xfrm>
          <a:custGeom>
            <a:avLst/>
            <a:gdLst>
              <a:gd name="connsiteX0" fmla="*/ 1060450 w 2120900"/>
              <a:gd name="connsiteY0" fmla="*/ 0 h 2120900"/>
              <a:gd name="connsiteX1" fmla="*/ 2120900 w 2120900"/>
              <a:gd name="connsiteY1" fmla="*/ 1060450 h 2120900"/>
              <a:gd name="connsiteX2" fmla="*/ 1060450 w 2120900"/>
              <a:gd name="connsiteY2" fmla="*/ 2120900 h 2120900"/>
              <a:gd name="connsiteX3" fmla="*/ 0 w 2120900"/>
              <a:gd name="connsiteY3" fmla="*/ 106045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120900">
                <a:moveTo>
                  <a:pt x="1060450" y="0"/>
                </a:moveTo>
                <a:lnTo>
                  <a:pt x="2120900" y="1060450"/>
                </a:lnTo>
                <a:lnTo>
                  <a:pt x="1060450" y="2120900"/>
                </a:lnTo>
                <a:lnTo>
                  <a:pt x="0" y="10604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2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333500" y="2045624"/>
            <a:ext cx="1658678" cy="1658678"/>
          </a:xfrm>
          <a:custGeom>
            <a:avLst/>
            <a:gdLst>
              <a:gd name="connsiteX0" fmla="*/ 829339 w 1658678"/>
              <a:gd name="connsiteY0" fmla="*/ 0 h 1658678"/>
              <a:gd name="connsiteX1" fmla="*/ 1658678 w 1658678"/>
              <a:gd name="connsiteY1" fmla="*/ 829339 h 1658678"/>
              <a:gd name="connsiteX2" fmla="*/ 829339 w 1658678"/>
              <a:gd name="connsiteY2" fmla="*/ 1658678 h 1658678"/>
              <a:gd name="connsiteX3" fmla="*/ 0 w 1658678"/>
              <a:gd name="connsiteY3" fmla="*/ 829339 h 1658678"/>
              <a:gd name="connsiteX4" fmla="*/ 829339 w 1658678"/>
              <a:gd name="connsiteY4" fmla="*/ 0 h 16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678" h="1658678">
                <a:moveTo>
                  <a:pt x="829339" y="0"/>
                </a:moveTo>
                <a:cubicBezTo>
                  <a:pt x="1287370" y="0"/>
                  <a:pt x="1658678" y="371308"/>
                  <a:pt x="1658678" y="829339"/>
                </a:cubicBezTo>
                <a:cubicBezTo>
                  <a:pt x="1658678" y="1287370"/>
                  <a:pt x="1287370" y="1658678"/>
                  <a:pt x="829339" y="1658678"/>
                </a:cubicBezTo>
                <a:cubicBezTo>
                  <a:pt x="371308" y="1658678"/>
                  <a:pt x="0" y="1287370"/>
                  <a:pt x="0" y="829339"/>
                </a:cubicBezTo>
                <a:cubicBezTo>
                  <a:pt x="0" y="371308"/>
                  <a:pt x="371308" y="0"/>
                  <a:pt x="82933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55607" y="2045624"/>
            <a:ext cx="1658678" cy="1658678"/>
          </a:xfrm>
          <a:custGeom>
            <a:avLst/>
            <a:gdLst>
              <a:gd name="connsiteX0" fmla="*/ 829339 w 1658678"/>
              <a:gd name="connsiteY0" fmla="*/ 0 h 1658678"/>
              <a:gd name="connsiteX1" fmla="*/ 1658678 w 1658678"/>
              <a:gd name="connsiteY1" fmla="*/ 829339 h 1658678"/>
              <a:gd name="connsiteX2" fmla="*/ 829339 w 1658678"/>
              <a:gd name="connsiteY2" fmla="*/ 1658678 h 1658678"/>
              <a:gd name="connsiteX3" fmla="*/ 0 w 1658678"/>
              <a:gd name="connsiteY3" fmla="*/ 829339 h 1658678"/>
              <a:gd name="connsiteX4" fmla="*/ 829339 w 1658678"/>
              <a:gd name="connsiteY4" fmla="*/ 0 h 16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678" h="1658678">
                <a:moveTo>
                  <a:pt x="829339" y="0"/>
                </a:moveTo>
                <a:cubicBezTo>
                  <a:pt x="1287370" y="0"/>
                  <a:pt x="1658678" y="371308"/>
                  <a:pt x="1658678" y="829339"/>
                </a:cubicBezTo>
                <a:cubicBezTo>
                  <a:pt x="1658678" y="1287370"/>
                  <a:pt x="1287370" y="1658678"/>
                  <a:pt x="829339" y="1658678"/>
                </a:cubicBezTo>
                <a:cubicBezTo>
                  <a:pt x="371308" y="1658678"/>
                  <a:pt x="0" y="1287370"/>
                  <a:pt x="0" y="829339"/>
                </a:cubicBezTo>
                <a:cubicBezTo>
                  <a:pt x="0" y="371308"/>
                  <a:pt x="371308" y="0"/>
                  <a:pt x="82933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577714" y="2045624"/>
            <a:ext cx="1658678" cy="1658678"/>
          </a:xfrm>
          <a:custGeom>
            <a:avLst/>
            <a:gdLst>
              <a:gd name="connsiteX0" fmla="*/ 829339 w 1658678"/>
              <a:gd name="connsiteY0" fmla="*/ 0 h 1658678"/>
              <a:gd name="connsiteX1" fmla="*/ 1658678 w 1658678"/>
              <a:gd name="connsiteY1" fmla="*/ 829339 h 1658678"/>
              <a:gd name="connsiteX2" fmla="*/ 829339 w 1658678"/>
              <a:gd name="connsiteY2" fmla="*/ 1658678 h 1658678"/>
              <a:gd name="connsiteX3" fmla="*/ 0 w 1658678"/>
              <a:gd name="connsiteY3" fmla="*/ 829339 h 1658678"/>
              <a:gd name="connsiteX4" fmla="*/ 829339 w 1658678"/>
              <a:gd name="connsiteY4" fmla="*/ 0 h 16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678" h="1658678">
                <a:moveTo>
                  <a:pt x="829339" y="0"/>
                </a:moveTo>
                <a:cubicBezTo>
                  <a:pt x="1287370" y="0"/>
                  <a:pt x="1658678" y="371308"/>
                  <a:pt x="1658678" y="829339"/>
                </a:cubicBezTo>
                <a:cubicBezTo>
                  <a:pt x="1658678" y="1287370"/>
                  <a:pt x="1287370" y="1658678"/>
                  <a:pt x="829339" y="1658678"/>
                </a:cubicBezTo>
                <a:cubicBezTo>
                  <a:pt x="371308" y="1658678"/>
                  <a:pt x="0" y="1287370"/>
                  <a:pt x="0" y="829339"/>
                </a:cubicBezTo>
                <a:cubicBezTo>
                  <a:pt x="0" y="371308"/>
                  <a:pt x="371308" y="0"/>
                  <a:pt x="82933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9199822" y="2045624"/>
            <a:ext cx="1658678" cy="1658678"/>
          </a:xfrm>
          <a:custGeom>
            <a:avLst/>
            <a:gdLst>
              <a:gd name="connsiteX0" fmla="*/ 829339 w 1658678"/>
              <a:gd name="connsiteY0" fmla="*/ 0 h 1658678"/>
              <a:gd name="connsiteX1" fmla="*/ 1658678 w 1658678"/>
              <a:gd name="connsiteY1" fmla="*/ 829339 h 1658678"/>
              <a:gd name="connsiteX2" fmla="*/ 829339 w 1658678"/>
              <a:gd name="connsiteY2" fmla="*/ 1658678 h 1658678"/>
              <a:gd name="connsiteX3" fmla="*/ 0 w 1658678"/>
              <a:gd name="connsiteY3" fmla="*/ 829339 h 1658678"/>
              <a:gd name="connsiteX4" fmla="*/ 829339 w 1658678"/>
              <a:gd name="connsiteY4" fmla="*/ 0 h 16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678" h="1658678">
                <a:moveTo>
                  <a:pt x="829339" y="0"/>
                </a:moveTo>
                <a:cubicBezTo>
                  <a:pt x="1287370" y="0"/>
                  <a:pt x="1658678" y="371308"/>
                  <a:pt x="1658678" y="829339"/>
                </a:cubicBezTo>
                <a:cubicBezTo>
                  <a:pt x="1658678" y="1287370"/>
                  <a:pt x="1287370" y="1658678"/>
                  <a:pt x="829339" y="1658678"/>
                </a:cubicBezTo>
                <a:cubicBezTo>
                  <a:pt x="371308" y="1658678"/>
                  <a:pt x="0" y="1287370"/>
                  <a:pt x="0" y="829339"/>
                </a:cubicBezTo>
                <a:cubicBezTo>
                  <a:pt x="0" y="371308"/>
                  <a:pt x="371308" y="0"/>
                  <a:pt x="82933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9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771302" y="3968329"/>
            <a:ext cx="2345839" cy="1618519"/>
          </a:xfrm>
          <a:custGeom>
            <a:avLst/>
            <a:gdLst>
              <a:gd name="connsiteX0" fmla="*/ 0 w 2345839"/>
              <a:gd name="connsiteY0" fmla="*/ 0 h 1618519"/>
              <a:gd name="connsiteX1" fmla="*/ 2345839 w 2345839"/>
              <a:gd name="connsiteY1" fmla="*/ 0 h 1618519"/>
              <a:gd name="connsiteX2" fmla="*/ 2345839 w 2345839"/>
              <a:gd name="connsiteY2" fmla="*/ 1618519 h 1618519"/>
              <a:gd name="connsiteX3" fmla="*/ 0 w 2345839"/>
              <a:gd name="connsiteY3" fmla="*/ 1618519 h 161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839" h="1618519">
                <a:moveTo>
                  <a:pt x="0" y="0"/>
                </a:moveTo>
                <a:lnTo>
                  <a:pt x="2345839" y="0"/>
                </a:lnTo>
                <a:lnTo>
                  <a:pt x="2345839" y="1618519"/>
                </a:lnTo>
                <a:lnTo>
                  <a:pt x="0" y="1618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548669" y="3968329"/>
            <a:ext cx="2345839" cy="1618519"/>
          </a:xfrm>
          <a:custGeom>
            <a:avLst/>
            <a:gdLst>
              <a:gd name="connsiteX0" fmla="*/ 0 w 2345839"/>
              <a:gd name="connsiteY0" fmla="*/ 0 h 1618519"/>
              <a:gd name="connsiteX1" fmla="*/ 2345839 w 2345839"/>
              <a:gd name="connsiteY1" fmla="*/ 0 h 1618519"/>
              <a:gd name="connsiteX2" fmla="*/ 2345839 w 2345839"/>
              <a:gd name="connsiteY2" fmla="*/ 1618519 h 1618519"/>
              <a:gd name="connsiteX3" fmla="*/ 0 w 2345839"/>
              <a:gd name="connsiteY3" fmla="*/ 1618519 h 161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839" h="1618519">
                <a:moveTo>
                  <a:pt x="0" y="0"/>
                </a:moveTo>
                <a:lnTo>
                  <a:pt x="2345839" y="0"/>
                </a:lnTo>
                <a:lnTo>
                  <a:pt x="2345839" y="1618519"/>
                </a:lnTo>
                <a:lnTo>
                  <a:pt x="0" y="1618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326036" y="3968329"/>
            <a:ext cx="2345839" cy="1618519"/>
          </a:xfrm>
          <a:custGeom>
            <a:avLst/>
            <a:gdLst>
              <a:gd name="connsiteX0" fmla="*/ 0 w 2345839"/>
              <a:gd name="connsiteY0" fmla="*/ 0 h 1618519"/>
              <a:gd name="connsiteX1" fmla="*/ 2345839 w 2345839"/>
              <a:gd name="connsiteY1" fmla="*/ 0 h 1618519"/>
              <a:gd name="connsiteX2" fmla="*/ 2345839 w 2345839"/>
              <a:gd name="connsiteY2" fmla="*/ 1618519 h 1618519"/>
              <a:gd name="connsiteX3" fmla="*/ 0 w 2345839"/>
              <a:gd name="connsiteY3" fmla="*/ 1618519 h 161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839" h="1618519">
                <a:moveTo>
                  <a:pt x="0" y="0"/>
                </a:moveTo>
                <a:lnTo>
                  <a:pt x="2345839" y="0"/>
                </a:lnTo>
                <a:lnTo>
                  <a:pt x="2345839" y="1618519"/>
                </a:lnTo>
                <a:lnTo>
                  <a:pt x="0" y="1618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9103403" y="3968329"/>
            <a:ext cx="2345839" cy="1618519"/>
          </a:xfrm>
          <a:custGeom>
            <a:avLst/>
            <a:gdLst>
              <a:gd name="connsiteX0" fmla="*/ 0 w 2345839"/>
              <a:gd name="connsiteY0" fmla="*/ 0 h 1618519"/>
              <a:gd name="connsiteX1" fmla="*/ 2345839 w 2345839"/>
              <a:gd name="connsiteY1" fmla="*/ 0 h 1618519"/>
              <a:gd name="connsiteX2" fmla="*/ 2345839 w 2345839"/>
              <a:gd name="connsiteY2" fmla="*/ 1618519 h 1618519"/>
              <a:gd name="connsiteX3" fmla="*/ 0 w 2345839"/>
              <a:gd name="connsiteY3" fmla="*/ 1618519 h 161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839" h="1618519">
                <a:moveTo>
                  <a:pt x="0" y="0"/>
                </a:moveTo>
                <a:lnTo>
                  <a:pt x="2345839" y="0"/>
                </a:lnTo>
                <a:lnTo>
                  <a:pt x="2345839" y="1618519"/>
                </a:lnTo>
                <a:lnTo>
                  <a:pt x="0" y="1618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85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416663" y="2025716"/>
            <a:ext cx="1408058" cy="1411190"/>
          </a:xfrm>
          <a:custGeom>
            <a:avLst/>
            <a:gdLst>
              <a:gd name="connsiteX0" fmla="*/ 704029 w 1408058"/>
              <a:gd name="connsiteY0" fmla="*/ 0 h 1411190"/>
              <a:gd name="connsiteX1" fmla="*/ 1408058 w 1408058"/>
              <a:gd name="connsiteY1" fmla="*/ 705595 h 1411190"/>
              <a:gd name="connsiteX2" fmla="*/ 704029 w 1408058"/>
              <a:gd name="connsiteY2" fmla="*/ 1411190 h 1411190"/>
              <a:gd name="connsiteX3" fmla="*/ 0 w 1408058"/>
              <a:gd name="connsiteY3" fmla="*/ 705595 h 1411190"/>
              <a:gd name="connsiteX4" fmla="*/ 704029 w 1408058"/>
              <a:gd name="connsiteY4" fmla="*/ 0 h 141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58" h="1411190">
                <a:moveTo>
                  <a:pt x="704029" y="0"/>
                </a:moveTo>
                <a:cubicBezTo>
                  <a:pt x="1092853" y="0"/>
                  <a:pt x="1408058" y="315906"/>
                  <a:pt x="1408058" y="705595"/>
                </a:cubicBezTo>
                <a:cubicBezTo>
                  <a:pt x="1408058" y="1095284"/>
                  <a:pt x="1092853" y="1411190"/>
                  <a:pt x="704029" y="1411190"/>
                </a:cubicBezTo>
                <a:cubicBezTo>
                  <a:pt x="315205" y="1411190"/>
                  <a:pt x="0" y="1095284"/>
                  <a:pt x="0" y="705595"/>
                </a:cubicBezTo>
                <a:cubicBezTo>
                  <a:pt x="0" y="315906"/>
                  <a:pt x="315205" y="0"/>
                  <a:pt x="7040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4071357" y="2025716"/>
            <a:ext cx="1406494" cy="1411190"/>
          </a:xfrm>
          <a:custGeom>
            <a:avLst/>
            <a:gdLst>
              <a:gd name="connsiteX0" fmla="*/ 703247 w 1406494"/>
              <a:gd name="connsiteY0" fmla="*/ 0 h 1411190"/>
              <a:gd name="connsiteX1" fmla="*/ 1406494 w 1406494"/>
              <a:gd name="connsiteY1" fmla="*/ 705595 h 1411190"/>
              <a:gd name="connsiteX2" fmla="*/ 703247 w 1406494"/>
              <a:gd name="connsiteY2" fmla="*/ 1411190 h 1411190"/>
              <a:gd name="connsiteX3" fmla="*/ 0 w 1406494"/>
              <a:gd name="connsiteY3" fmla="*/ 705595 h 1411190"/>
              <a:gd name="connsiteX4" fmla="*/ 703247 w 1406494"/>
              <a:gd name="connsiteY4" fmla="*/ 0 h 141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494" h="1411190">
                <a:moveTo>
                  <a:pt x="703247" y="0"/>
                </a:moveTo>
                <a:cubicBezTo>
                  <a:pt x="1091640" y="0"/>
                  <a:pt x="1406494" y="315906"/>
                  <a:pt x="1406494" y="705595"/>
                </a:cubicBezTo>
                <a:cubicBezTo>
                  <a:pt x="1406494" y="1095284"/>
                  <a:pt x="1091640" y="1411190"/>
                  <a:pt x="703247" y="1411190"/>
                </a:cubicBezTo>
                <a:cubicBezTo>
                  <a:pt x="314854" y="1411190"/>
                  <a:pt x="0" y="1095284"/>
                  <a:pt x="0" y="705595"/>
                </a:cubicBezTo>
                <a:cubicBezTo>
                  <a:pt x="0" y="315906"/>
                  <a:pt x="314854" y="0"/>
                  <a:pt x="7032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721113" y="2025716"/>
            <a:ext cx="1406494" cy="1411190"/>
          </a:xfrm>
          <a:custGeom>
            <a:avLst/>
            <a:gdLst>
              <a:gd name="connsiteX0" fmla="*/ 703247 w 1406494"/>
              <a:gd name="connsiteY0" fmla="*/ 0 h 1411190"/>
              <a:gd name="connsiteX1" fmla="*/ 1406494 w 1406494"/>
              <a:gd name="connsiteY1" fmla="*/ 705595 h 1411190"/>
              <a:gd name="connsiteX2" fmla="*/ 703247 w 1406494"/>
              <a:gd name="connsiteY2" fmla="*/ 1411190 h 1411190"/>
              <a:gd name="connsiteX3" fmla="*/ 0 w 1406494"/>
              <a:gd name="connsiteY3" fmla="*/ 705595 h 1411190"/>
              <a:gd name="connsiteX4" fmla="*/ 703247 w 1406494"/>
              <a:gd name="connsiteY4" fmla="*/ 0 h 141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494" h="1411190">
                <a:moveTo>
                  <a:pt x="703247" y="0"/>
                </a:moveTo>
                <a:cubicBezTo>
                  <a:pt x="1091640" y="0"/>
                  <a:pt x="1406494" y="315906"/>
                  <a:pt x="1406494" y="705595"/>
                </a:cubicBezTo>
                <a:cubicBezTo>
                  <a:pt x="1406494" y="1095284"/>
                  <a:pt x="1091640" y="1411190"/>
                  <a:pt x="703247" y="1411190"/>
                </a:cubicBezTo>
                <a:cubicBezTo>
                  <a:pt x="314854" y="1411190"/>
                  <a:pt x="0" y="1095284"/>
                  <a:pt x="0" y="705595"/>
                </a:cubicBezTo>
                <a:cubicBezTo>
                  <a:pt x="0" y="315906"/>
                  <a:pt x="314854" y="0"/>
                  <a:pt x="7032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9374242" y="2025716"/>
            <a:ext cx="1408058" cy="1411190"/>
          </a:xfrm>
          <a:custGeom>
            <a:avLst/>
            <a:gdLst>
              <a:gd name="connsiteX0" fmla="*/ 704029 w 1408058"/>
              <a:gd name="connsiteY0" fmla="*/ 0 h 1411190"/>
              <a:gd name="connsiteX1" fmla="*/ 1408058 w 1408058"/>
              <a:gd name="connsiteY1" fmla="*/ 705595 h 1411190"/>
              <a:gd name="connsiteX2" fmla="*/ 704029 w 1408058"/>
              <a:gd name="connsiteY2" fmla="*/ 1411190 h 1411190"/>
              <a:gd name="connsiteX3" fmla="*/ 0 w 1408058"/>
              <a:gd name="connsiteY3" fmla="*/ 705595 h 1411190"/>
              <a:gd name="connsiteX4" fmla="*/ 704029 w 1408058"/>
              <a:gd name="connsiteY4" fmla="*/ 0 h 141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58" h="1411190">
                <a:moveTo>
                  <a:pt x="704029" y="0"/>
                </a:moveTo>
                <a:cubicBezTo>
                  <a:pt x="1092853" y="0"/>
                  <a:pt x="1408058" y="315906"/>
                  <a:pt x="1408058" y="705595"/>
                </a:cubicBezTo>
                <a:cubicBezTo>
                  <a:pt x="1408058" y="1095284"/>
                  <a:pt x="1092853" y="1411190"/>
                  <a:pt x="704029" y="1411190"/>
                </a:cubicBezTo>
                <a:cubicBezTo>
                  <a:pt x="315205" y="1411190"/>
                  <a:pt x="0" y="1095284"/>
                  <a:pt x="0" y="705595"/>
                </a:cubicBezTo>
                <a:cubicBezTo>
                  <a:pt x="0" y="315906"/>
                  <a:pt x="315205" y="0"/>
                  <a:pt x="7040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5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58687" y="3076320"/>
            <a:ext cx="2449594" cy="1621270"/>
          </a:xfrm>
          <a:custGeom>
            <a:avLst/>
            <a:gdLst>
              <a:gd name="connsiteX0" fmla="*/ 183917 w 2449594"/>
              <a:gd name="connsiteY0" fmla="*/ 0 h 1621270"/>
              <a:gd name="connsiteX1" fmla="*/ 2265677 w 2449594"/>
              <a:gd name="connsiteY1" fmla="*/ 0 h 1621270"/>
              <a:gd name="connsiteX2" fmla="*/ 2449594 w 2449594"/>
              <a:gd name="connsiteY2" fmla="*/ 183917 h 1621270"/>
              <a:gd name="connsiteX3" fmla="*/ 2449594 w 2449594"/>
              <a:gd name="connsiteY3" fmla="*/ 1437353 h 1621270"/>
              <a:gd name="connsiteX4" fmla="*/ 2265677 w 2449594"/>
              <a:gd name="connsiteY4" fmla="*/ 1621270 h 1621270"/>
              <a:gd name="connsiteX5" fmla="*/ 183917 w 2449594"/>
              <a:gd name="connsiteY5" fmla="*/ 1621270 h 1621270"/>
              <a:gd name="connsiteX6" fmla="*/ 0 w 2449594"/>
              <a:gd name="connsiteY6" fmla="*/ 1437353 h 1621270"/>
              <a:gd name="connsiteX7" fmla="*/ 0 w 2449594"/>
              <a:gd name="connsiteY7" fmla="*/ 183917 h 1621270"/>
              <a:gd name="connsiteX8" fmla="*/ 183917 w 2449594"/>
              <a:gd name="connsiteY8" fmla="*/ 0 h 16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9594" h="1621270">
                <a:moveTo>
                  <a:pt x="183917" y="0"/>
                </a:moveTo>
                <a:lnTo>
                  <a:pt x="2265677" y="0"/>
                </a:lnTo>
                <a:cubicBezTo>
                  <a:pt x="2367252" y="0"/>
                  <a:pt x="2449594" y="82342"/>
                  <a:pt x="2449594" y="183917"/>
                </a:cubicBezTo>
                <a:lnTo>
                  <a:pt x="2449594" y="1437353"/>
                </a:lnTo>
                <a:cubicBezTo>
                  <a:pt x="2449594" y="1538928"/>
                  <a:pt x="2367252" y="1621270"/>
                  <a:pt x="2265677" y="1621270"/>
                </a:cubicBezTo>
                <a:lnTo>
                  <a:pt x="183917" y="1621270"/>
                </a:lnTo>
                <a:cubicBezTo>
                  <a:pt x="82342" y="1621270"/>
                  <a:pt x="0" y="1538928"/>
                  <a:pt x="0" y="1437353"/>
                </a:cubicBezTo>
                <a:lnTo>
                  <a:pt x="0" y="183917"/>
                </a:lnTo>
                <a:cubicBezTo>
                  <a:pt x="0" y="82342"/>
                  <a:pt x="82342" y="0"/>
                  <a:pt x="1839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7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>
            <a:spLocks noGrp="1"/>
          </p:cNvSpPr>
          <p:nvPr>
            <p:ph type="pic" sz="quarter" idx="10"/>
          </p:nvPr>
        </p:nvSpPr>
        <p:spPr>
          <a:xfrm>
            <a:off x="4946232" y="2639594"/>
            <a:ext cx="2299539" cy="2299538"/>
          </a:xfrm>
          <a:custGeom>
            <a:avLst/>
            <a:gdLst>
              <a:gd name="connsiteX0" fmla="*/ 1182797 w 2299539"/>
              <a:gd name="connsiteY0" fmla="*/ 506 h 2299538"/>
              <a:gd name="connsiteX1" fmla="*/ 2121027 w 2299539"/>
              <a:gd name="connsiteY1" fmla="*/ 534716 h 2299538"/>
              <a:gd name="connsiteX2" fmla="*/ 1764823 w 2299539"/>
              <a:gd name="connsiteY2" fmla="*/ 2121026 h 2299538"/>
              <a:gd name="connsiteX3" fmla="*/ 178513 w 2299539"/>
              <a:gd name="connsiteY3" fmla="*/ 1764823 h 2299538"/>
              <a:gd name="connsiteX4" fmla="*/ 534716 w 2299539"/>
              <a:gd name="connsiteY4" fmla="*/ 178512 h 2299538"/>
              <a:gd name="connsiteX5" fmla="*/ 1182797 w 2299539"/>
              <a:gd name="connsiteY5" fmla="*/ 506 h 229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539" h="2299538">
                <a:moveTo>
                  <a:pt x="1182797" y="506"/>
                </a:moveTo>
                <a:cubicBezTo>
                  <a:pt x="1551682" y="11442"/>
                  <a:pt x="1908724" y="199459"/>
                  <a:pt x="2121027" y="534716"/>
                </a:cubicBezTo>
                <a:cubicBezTo>
                  <a:pt x="2460711" y="1071127"/>
                  <a:pt x="2301234" y="1781342"/>
                  <a:pt x="1764823" y="2121026"/>
                </a:cubicBezTo>
                <a:cubicBezTo>
                  <a:pt x="1228412" y="2460711"/>
                  <a:pt x="518197" y="2301233"/>
                  <a:pt x="178513" y="1764823"/>
                </a:cubicBezTo>
                <a:cubicBezTo>
                  <a:pt x="-161172" y="1228412"/>
                  <a:pt x="-1694" y="518197"/>
                  <a:pt x="534716" y="178512"/>
                </a:cubicBezTo>
                <a:cubicBezTo>
                  <a:pt x="735870" y="51131"/>
                  <a:pt x="961466" y="-6056"/>
                  <a:pt x="1182797" y="50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0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/>
          <a:srcRect l="745" t="745" r="745" b="74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64" r:id="rId10"/>
    <p:sldLayoutId id="214748366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图片 10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19751" b="27958"/>
          <a:stretch/>
        </p:blipFill>
        <p:spPr>
          <a:xfrm>
            <a:off x="0" y="1509002"/>
            <a:ext cx="12192000" cy="5348998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449668" y="1781075"/>
            <a:ext cx="3667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: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造字工房悦黑体验版常规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3664378" y="3070595"/>
            <a:ext cx="523797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63500"/>
          </a:bodyPr>
          <a:lstStyle/>
          <a:p>
            <a:pPr algn="ctr"/>
            <a:r>
              <a:rPr lang="en-US" altLang="zh-CN" sz="5400" b="1" dirty="0">
                <a:latin typeface="Times New Roman" panose="02020603050405020304" pitchFamily="18" charset="0"/>
                <a:ea typeface="造字工房悦黑体验版常规体" pitchFamily="2" charset="-122"/>
                <a:cs typeface="Times New Roman" pitchFamily="18" charset="0"/>
              </a:rPr>
              <a:t>NHỚ VIỆT BẮC</a:t>
            </a:r>
            <a:endParaRPr lang="zh-CN" altLang="en-US" sz="5400" b="1" dirty="0">
              <a:latin typeface="Times New Roman" panose="02020603050405020304" pitchFamily="18" charset="0"/>
              <a:ea typeface="造字工房悦黑体验版常规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/>
          <p:cNvSpPr/>
          <p:nvPr/>
        </p:nvSpPr>
        <p:spPr>
          <a:xfrm>
            <a:off x="464975" y="364398"/>
            <a:ext cx="3948370" cy="653261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0935" y="398640"/>
            <a:ext cx="259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Cảnh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 Việt Bắc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造字工房悦黑体验版常规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27">
            <a:off x="154552" y="-7942"/>
            <a:ext cx="620847" cy="777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551296" y="6076460"/>
            <a:ext cx="2500115" cy="4968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</a:defRPr>
            </a:lvl1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ban nở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0887" r="20887"/>
          <a:stretch>
            <a:fillRect/>
          </a:stretch>
        </p:blipFill>
        <p:spPr>
          <a:xfrm>
            <a:off x="162917" y="1394158"/>
            <a:ext cx="3533284" cy="444792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55607" y="2045624"/>
            <a:ext cx="1658678" cy="1893690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77714" y="2045624"/>
            <a:ext cx="1658678" cy="1893690"/>
          </a:xfrm>
        </p:spPr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199822" y="2045624"/>
            <a:ext cx="1658678" cy="1893690"/>
          </a:xfrm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607" y="1394157"/>
            <a:ext cx="3790951" cy="4577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964" y="1394157"/>
            <a:ext cx="4046393" cy="4577152"/>
          </a:xfrm>
          <a:prstGeom prst="rect">
            <a:avLst/>
          </a:prstGeom>
        </p:spPr>
      </p:pic>
      <p:sp>
        <p:nvSpPr>
          <p:cNvPr id="28" name="文本框 13"/>
          <p:cNvSpPr txBox="1"/>
          <p:nvPr/>
        </p:nvSpPr>
        <p:spPr>
          <a:xfrm>
            <a:off x="4687345" y="6114751"/>
            <a:ext cx="2500115" cy="4968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</a:defRPr>
            </a:lvl1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bậc thang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13"/>
          <p:cNvSpPr txBox="1"/>
          <p:nvPr/>
        </p:nvSpPr>
        <p:spPr>
          <a:xfrm>
            <a:off x="8823394" y="6090963"/>
            <a:ext cx="2927989" cy="5355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</a:defRPr>
            </a:lvl1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dân tộc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4"/>
          <a:stretch/>
        </p:blipFill>
        <p:spPr>
          <a:xfrm>
            <a:off x="272270" y="0"/>
            <a:ext cx="5660148" cy="3069342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759624" y="3615667"/>
            <a:ext cx="939376" cy="9393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94312" y="373141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/>
              <a:t>1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942084" y="3464262"/>
            <a:ext cx="3453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造字工房悦黑体验版常规体" pitchFamily="2" charset="-122"/>
                <a:cs typeface="Times New Roman" pitchFamily="18" charset="0"/>
              </a:rPr>
              <a:t>Luyện</a:t>
            </a:r>
            <a:r>
              <a:rPr kumimoji="0" lang="en-US" altLang="zh-CN" sz="6000" b="0" i="0" u="none" strike="noStrike" kern="1200" cap="none" spc="0" normalizeH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造字工房悦黑体验版常规体" pitchFamily="2" charset="-122"/>
                <a:cs typeface="Times New Roman" pitchFamily="18" charset="0"/>
              </a:rPr>
              <a:t> đọc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造字工房悦黑体验版常规体" pitchFamily="2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608219" y="3464262"/>
            <a:ext cx="1242186" cy="1242186"/>
          </a:xfrm>
          <a:prstGeom prst="ellipse">
            <a:avLst/>
          </a:prstGeom>
          <a:noFill/>
          <a:ln cap="rnd" cmpd="sng">
            <a:solidFill>
              <a:schemeClr val="bg1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0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7199" y="328520"/>
            <a:ext cx="6096000" cy="65294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Ta về, mình có nhớ ta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Ta về, ta nhớ những hoa cùng người.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       Rừng xanh hoa chuối đỏ tươi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Đèo cao nắng ánh dao gài thắt lưng.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       Ngày xuân mơ nở trắng rừng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     Nhớ người đan nón chuốt từng sợi giang.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       Ve kêu rừng phách đổ vàng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Nhớ cô em gái hái măng một mình.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        Rừng thu trăng rọi hòa bình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Nhớ ai tiếng hát ân tình thủy chung.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en-US" altLang="en-US" sz="235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        Nhớ khi giặc đến giặc lùng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Rừng cây núi đá ta cùng đánh Tây.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        Núi giăng thành lũy sắt dày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Rừng che bộ đội, rừng vây quân thù.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        Mênh mông bốn mặt sương mù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Đất trời ta cả chiến khu một lòng.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5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TỐ HỮU</a:t>
            </a:r>
            <a:endParaRPr lang="en-US" sz="2350"/>
          </a:p>
        </p:txBody>
      </p:sp>
      <p:sp>
        <p:nvSpPr>
          <p:cNvPr id="23" name="Rectangle 294"/>
          <p:cNvSpPr>
            <a:spLocks noChangeArrowheads="1"/>
          </p:cNvSpPr>
          <p:nvPr/>
        </p:nvSpPr>
        <p:spPr bwMode="auto">
          <a:xfrm>
            <a:off x="401782" y="328520"/>
            <a:ext cx="1540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24" name="Rectangle 287"/>
          <p:cNvSpPr>
            <a:spLocks noChangeArrowheads="1"/>
          </p:cNvSpPr>
          <p:nvPr/>
        </p:nvSpPr>
        <p:spPr bwMode="auto">
          <a:xfrm>
            <a:off x="881240" y="1122217"/>
            <a:ext cx="3768436" cy="64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Nhớ </a:t>
            </a:r>
            <a:r>
              <a:rPr lang="en-US" alt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Bắc</a:t>
            </a:r>
          </a:p>
        </p:txBody>
      </p:sp>
    </p:spTree>
    <p:extLst>
      <p:ext uri="{BB962C8B-B14F-4D97-AF65-F5344CB8AC3E}">
        <p14:creationId xmlns:p14="http://schemas.microsoft.com/office/powerpoint/2010/main" val="14627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7"/>
          <p:cNvSpPr txBox="1">
            <a:spLocks noChangeArrowheads="1"/>
          </p:cNvSpPr>
          <p:nvPr/>
        </p:nvSpPr>
        <p:spPr bwMode="auto">
          <a:xfrm>
            <a:off x="3927763" y="284040"/>
            <a:ext cx="8264237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Ta về, mình có nhớ ta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Ta về, ta nhớ những hoa cùng người.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Rừng xanh hoa chuối đỏ tươi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Đèo cao nắng ánh dao gài thắt lưng.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Ngày xuân mơ nở trắng rừng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Nhớ người đan nón chuốt từng sợi giang.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Nhớ khi giặc đến giặc lùng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Rừng cây núi đá ta cùng đánh Tây.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Núi giăng thành lũy sắt dày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Rừng che bộ đội, rừng vây quân thù.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Mênh mông bốn mặt sương mù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Đất trời ta cả chiến khu một lòng.</a:t>
            </a:r>
          </a:p>
          <a:p>
            <a:pPr algn="ctr">
              <a:spcBef>
                <a:spcPct val="50000"/>
              </a:spcBef>
            </a:pPr>
            <a:endParaRPr lang="en-US" altLang="en-US" sz="2000" b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3" name="Picture 293" descr="DSC0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2" y="1337345"/>
            <a:ext cx="3226529" cy="531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2"/>
          <p:cNvSpPr/>
          <p:nvPr/>
        </p:nvSpPr>
        <p:spPr>
          <a:xfrm>
            <a:off x="551531" y="123783"/>
            <a:ext cx="3909365" cy="811476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文本框 40"/>
          <p:cNvSpPr txBox="1"/>
          <p:nvPr/>
        </p:nvSpPr>
        <p:spPr>
          <a:xfrm>
            <a:off x="1686213" y="237133"/>
            <a:ext cx="2646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Luyện đọc câu</a:t>
            </a:r>
          </a:p>
        </p:txBody>
      </p:sp>
      <p:pic>
        <p:nvPicPr>
          <p:cNvPr id="6" name="图片 4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27">
            <a:off x="-94" y="-77324"/>
            <a:ext cx="1477295" cy="722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60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0"/>
                            </p:stCondLst>
                            <p:childTnLst>
                              <p:par>
                                <p:cTn id="2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1EF2FD6-4EF7-4F1E-8203-F9600C57D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r="37500"/>
          <a:stretch/>
        </p:blipFill>
        <p:spPr>
          <a:xfrm rot="5400000">
            <a:off x="3813594" y="-1996736"/>
            <a:ext cx="4564813" cy="1219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0BF2289F-EB59-4A66-862A-12B03AE244FA}"/>
              </a:ext>
            </a:extLst>
          </p:cNvPr>
          <p:cNvCxnSpPr/>
          <p:nvPr/>
        </p:nvCxnSpPr>
        <p:spPr>
          <a:xfrm flipH="1" flipV="1">
            <a:off x="6062660" y="1881152"/>
            <a:ext cx="33340" cy="4436224"/>
          </a:xfrm>
          <a:prstGeom prst="line">
            <a:avLst/>
          </a:prstGeom>
          <a:ln>
            <a:solidFill>
              <a:srgbClr val="B18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9">
            <a:extLst>
              <a:ext uri="{FF2B5EF4-FFF2-40B4-BE49-F238E27FC236}">
                <a16:creationId xmlns:a16="http://schemas.microsoft.com/office/drawing/2014/main" id="{CB831CED-3FEE-4365-A580-BEA1F7E59DFC}"/>
              </a:ext>
            </a:extLst>
          </p:cNvPr>
          <p:cNvGrpSpPr/>
          <p:nvPr/>
        </p:nvGrpSpPr>
        <p:grpSpPr>
          <a:xfrm>
            <a:off x="1237540" y="259464"/>
            <a:ext cx="2543323" cy="903355"/>
            <a:chOff x="193964" y="931110"/>
            <a:chExt cx="9606891" cy="2019300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CF98B330-D807-4074-A612-D25337028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193964" y="931110"/>
              <a:ext cx="9105900" cy="2019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7" name="组合 11">
              <a:extLst>
                <a:ext uri="{FF2B5EF4-FFF2-40B4-BE49-F238E27FC236}">
                  <a16:creationId xmlns:a16="http://schemas.microsoft.com/office/drawing/2014/main" id="{84DEFA75-C4FB-4E9F-A1EF-709AC194FBF5}"/>
                </a:ext>
              </a:extLst>
            </p:cNvPr>
            <p:cNvGrpSpPr/>
            <p:nvPr/>
          </p:nvGrpSpPr>
          <p:grpSpPr>
            <a:xfrm>
              <a:off x="517784" y="1449686"/>
              <a:ext cx="9283071" cy="1019089"/>
              <a:chOff x="1986554" y="2218815"/>
              <a:chExt cx="9283071" cy="1019089"/>
            </a:xfrm>
          </p:grpSpPr>
          <p:pic>
            <p:nvPicPr>
              <p:cNvPr id="18" name="图片 12" descr="图片包含 户外, 地面, 人员, 建筑物&#10;&#10;已生成高可信度的说明">
                <a:extLst>
                  <a:ext uri="{FF2B5EF4-FFF2-40B4-BE49-F238E27FC236}">
                    <a16:creationId xmlns:a16="http://schemas.microsoft.com/office/drawing/2014/main" id="{91036294-1130-4631-AA4F-D15EA7C88F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667" r="80784" b="33836"/>
              <a:stretch/>
            </p:blipFill>
            <p:spPr>
              <a:xfrm rot="5400000" flipV="1">
                <a:off x="5616629" y="-1304638"/>
                <a:ext cx="912467" cy="817261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文本框 13">
                <a:extLst>
                  <a:ext uri="{FF2B5EF4-FFF2-40B4-BE49-F238E27FC236}">
                    <a16:creationId xmlns:a16="http://schemas.microsoft.com/office/drawing/2014/main" id="{3D03077A-A1CF-4194-A30F-4F81802FB64C}"/>
                  </a:ext>
                </a:extLst>
              </p:cNvPr>
              <p:cNvSpPr txBox="1"/>
              <p:nvPr/>
            </p:nvSpPr>
            <p:spPr>
              <a:xfrm>
                <a:off x="3192426" y="2218815"/>
                <a:ext cx="8077199" cy="739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Luyện đọc</a:t>
                </a:r>
              </a:p>
            </p:txBody>
          </p:sp>
        </p:grpSp>
      </p:grpSp>
      <p:grpSp>
        <p:nvGrpSpPr>
          <p:cNvPr id="26" name="组合 19">
            <a:extLst>
              <a:ext uri="{FF2B5EF4-FFF2-40B4-BE49-F238E27FC236}">
                <a16:creationId xmlns:a16="http://schemas.microsoft.com/office/drawing/2014/main" id="{CB831CED-3FEE-4365-A580-BEA1F7E59DFC}"/>
              </a:ext>
            </a:extLst>
          </p:cNvPr>
          <p:cNvGrpSpPr/>
          <p:nvPr/>
        </p:nvGrpSpPr>
        <p:grpSpPr>
          <a:xfrm>
            <a:off x="7790740" y="370577"/>
            <a:ext cx="2410691" cy="903355"/>
            <a:chOff x="193964" y="931110"/>
            <a:chExt cx="9105900" cy="2019300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CF98B330-D807-4074-A612-D25337028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193964" y="931110"/>
              <a:ext cx="9105900" cy="2019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8" name="组合 11">
              <a:extLst>
                <a:ext uri="{FF2B5EF4-FFF2-40B4-BE49-F238E27FC236}">
                  <a16:creationId xmlns:a16="http://schemas.microsoft.com/office/drawing/2014/main" id="{84DEFA75-C4FB-4E9F-A1EF-709AC194FBF5}"/>
                </a:ext>
              </a:extLst>
            </p:cNvPr>
            <p:cNvGrpSpPr/>
            <p:nvPr/>
          </p:nvGrpSpPr>
          <p:grpSpPr>
            <a:xfrm>
              <a:off x="571752" y="1485712"/>
              <a:ext cx="8604376" cy="1031976"/>
              <a:chOff x="2040522" y="2254841"/>
              <a:chExt cx="8604376" cy="1031976"/>
            </a:xfrm>
          </p:grpSpPr>
          <p:pic>
            <p:nvPicPr>
              <p:cNvPr id="29" name="图片 12" descr="图片包含 户外, 地面, 人员, 建筑物&#10;&#10;已生成高可信度的说明">
                <a:extLst>
                  <a:ext uri="{FF2B5EF4-FFF2-40B4-BE49-F238E27FC236}">
                    <a16:creationId xmlns:a16="http://schemas.microsoft.com/office/drawing/2014/main" id="{91036294-1130-4631-AA4F-D15EA7C88F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667" r="80784" b="33836"/>
              <a:stretch/>
            </p:blipFill>
            <p:spPr>
              <a:xfrm rot="5400000" flipV="1">
                <a:off x="5670598" y="-1304637"/>
                <a:ext cx="912466" cy="817261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0" name="文本框 13">
                <a:extLst>
                  <a:ext uri="{FF2B5EF4-FFF2-40B4-BE49-F238E27FC236}">
                    <a16:creationId xmlns:a16="http://schemas.microsoft.com/office/drawing/2014/main" id="{3D03077A-A1CF-4194-A30F-4F81802FB64C}"/>
                  </a:ext>
                </a:extLst>
              </p:cNvPr>
              <p:cNvSpPr txBox="1"/>
              <p:nvPr/>
            </p:nvSpPr>
            <p:spPr>
              <a:xfrm>
                <a:off x="2567701" y="2254841"/>
                <a:ext cx="8077197" cy="1031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Tìm hiểu bài</a:t>
                </a:r>
              </a:p>
            </p:txBody>
          </p:sp>
        </p:grpSp>
      </p:grpSp>
      <p:sp>
        <p:nvSpPr>
          <p:cNvPr id="32" name="Rectangle 291"/>
          <p:cNvSpPr>
            <a:spLocks noChangeArrowheads="1"/>
          </p:cNvSpPr>
          <p:nvPr/>
        </p:nvSpPr>
        <p:spPr bwMode="auto">
          <a:xfrm>
            <a:off x="896082" y="2399226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ánh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thắt l</a:t>
            </a: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mơ n</a:t>
            </a: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đ</a:t>
            </a: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32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512618" y="207818"/>
            <a:ext cx="5126183" cy="68728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文本框 40"/>
          <p:cNvSpPr txBox="1"/>
          <p:nvPr/>
        </p:nvSpPr>
        <p:spPr>
          <a:xfrm>
            <a:off x="1330349" y="159825"/>
            <a:ext cx="4308452" cy="73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Luyện đọc khổ thơ</a:t>
            </a:r>
          </a:p>
        </p:txBody>
      </p:sp>
      <p:pic>
        <p:nvPicPr>
          <p:cNvPr id="4" name="图片 4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27">
            <a:off x="-8233" y="-3420"/>
            <a:ext cx="1266105" cy="619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181600" y="69275"/>
            <a:ext cx="6677891" cy="5578041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Ta về, mình có nhớ ta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Ta về, ta nhớ những hoa cùng người.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 Rừng xanh hoa chuối đỏ tươi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Đèo cao nắng ánh dao gài thắt lưng.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Ngày xuân mơ nở trắng rừng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Nhớ người đan nón chuốt từng sợi giang.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Ve kêu rừng phách đổ vàng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Nhớ cô em gái hái măng một mình.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Rừng thu trăng rọi hòa bình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Nhớ ai tiếng hát ân tình thủy chung.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altLang="en-US" sz="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Nhớ khi giặc đến giặc lùng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Rừng cây núi đá ta cùng đánh Tây.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Núi giăng thành lũy sắt dày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Rừng che bộ đội, rừng vây quân thù.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    Mênh mông bốn mặt sương mù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Đất trời ta cả chiến khu một lòng.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6509"/>
            <a:ext cx="5749596" cy="50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48150" y="2302885"/>
            <a:ext cx="57150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Ta về, mình có nhớ ta 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  Ta về,  ta nhớ  những hoa cùng người. 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	Rừng xanh  hoa chuối đỏ tươi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   Đèo cao nắng ánh  dao gài thắt lưng.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	Ngày xuân  mơ nở trắng rừng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  Nhớ người đan nón chuốt từng sợi giang.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	Nhớ khi  giặc đến giặc lùng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   Rừng cây núi đá  ta cùng đánh Tây.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</a:p>
        </p:txBody>
      </p:sp>
      <p:sp>
        <p:nvSpPr>
          <p:cNvPr id="5" name="矩形: 圆角 2"/>
          <p:cNvSpPr/>
          <p:nvPr/>
        </p:nvSpPr>
        <p:spPr>
          <a:xfrm>
            <a:off x="512618" y="207818"/>
            <a:ext cx="5126183" cy="68728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文本框 40"/>
          <p:cNvSpPr txBox="1"/>
          <p:nvPr/>
        </p:nvSpPr>
        <p:spPr>
          <a:xfrm>
            <a:off x="1330349" y="159825"/>
            <a:ext cx="4308452" cy="73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Ngắt nhịp thơ</a:t>
            </a:r>
          </a:p>
        </p:txBody>
      </p:sp>
      <p:pic>
        <p:nvPicPr>
          <p:cNvPr id="7" name="图片 4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27">
            <a:off x="-8233" y="-3420"/>
            <a:ext cx="1266105" cy="619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Line 15"/>
          <p:cNvSpPr>
            <a:spLocks noChangeShapeType="1"/>
          </p:cNvSpPr>
          <p:nvPr/>
        </p:nvSpPr>
        <p:spPr bwMode="auto">
          <a:xfrm flipV="1">
            <a:off x="6015185" y="28639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5938985" y="28639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flipV="1">
            <a:off x="4540830" y="231674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V="1">
            <a:off x="1797630" y="287785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V="1">
            <a:off x="2752873" y="2902095"/>
            <a:ext cx="125412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V="1">
            <a:off x="5697685" y="45403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V="1">
            <a:off x="6383485" y="50737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flipV="1">
            <a:off x="3487885" y="50737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V="1">
            <a:off x="3195785" y="44641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 flipV="1">
            <a:off x="2829795" y="562105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 flipV="1">
            <a:off x="3209640" y="615445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V="1">
            <a:off x="5697685" y="61405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V="1">
            <a:off x="2268685" y="616830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 flipV="1">
            <a:off x="6307285" y="50737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0"/>
          <p:cNvSpPr>
            <a:spLocks noChangeShapeType="1"/>
          </p:cNvSpPr>
          <p:nvPr/>
        </p:nvSpPr>
        <p:spPr bwMode="auto">
          <a:xfrm flipV="1">
            <a:off x="2509985" y="23305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AutoShape 31"/>
          <p:cNvSpPr>
            <a:spLocks noChangeArrowheads="1"/>
          </p:cNvSpPr>
          <p:nvPr/>
        </p:nvSpPr>
        <p:spPr bwMode="auto">
          <a:xfrm>
            <a:off x="6743698" y="2247465"/>
            <a:ext cx="990600" cy="5334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solidFill>
                  <a:srgbClr val="FF0000"/>
                </a:solidFill>
                <a:latin typeface=".VnTime" panose="020B7200000000000000" pitchFamily="34" charset="0"/>
              </a:rPr>
              <a:t>2/4</a:t>
            </a:r>
            <a:endParaRPr lang="en-US" altLang="en-US" sz="3200" b="1" i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4" name="AutoShape 32"/>
          <p:cNvSpPr>
            <a:spLocks noChangeArrowheads="1"/>
          </p:cNvSpPr>
          <p:nvPr/>
        </p:nvSpPr>
        <p:spPr bwMode="auto">
          <a:xfrm>
            <a:off x="6705598" y="2794720"/>
            <a:ext cx="1066800" cy="5334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solidFill>
                  <a:srgbClr val="FF0000"/>
                </a:solidFill>
                <a:latin typeface=".VnTime" panose="020B7200000000000000" pitchFamily="34" charset="0"/>
              </a:rPr>
              <a:t>2/2/4</a:t>
            </a:r>
          </a:p>
        </p:txBody>
      </p:sp>
      <p:sp>
        <p:nvSpPr>
          <p:cNvPr id="25" name="Line 33"/>
          <p:cNvSpPr>
            <a:spLocks noChangeShapeType="1"/>
          </p:cNvSpPr>
          <p:nvPr/>
        </p:nvSpPr>
        <p:spPr bwMode="auto">
          <a:xfrm flipV="1">
            <a:off x="5773885" y="40069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 flipV="1">
            <a:off x="5859610" y="40069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35"/>
          <p:cNvSpPr>
            <a:spLocks noChangeShapeType="1"/>
          </p:cNvSpPr>
          <p:nvPr/>
        </p:nvSpPr>
        <p:spPr bwMode="auto">
          <a:xfrm flipV="1">
            <a:off x="3196940" y="341125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flipV="1">
            <a:off x="3424385" y="39307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7"/>
          <p:cNvSpPr>
            <a:spLocks noChangeShapeType="1"/>
          </p:cNvSpPr>
          <p:nvPr/>
        </p:nvSpPr>
        <p:spPr bwMode="auto">
          <a:xfrm flipV="1">
            <a:off x="5635340" y="33973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AutoShape 38"/>
          <p:cNvSpPr>
            <a:spLocks noChangeArrowheads="1"/>
          </p:cNvSpPr>
          <p:nvPr/>
        </p:nvSpPr>
        <p:spPr bwMode="auto">
          <a:xfrm>
            <a:off x="6781798" y="3352365"/>
            <a:ext cx="990600" cy="4572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solidFill>
                  <a:srgbClr val="FF0000"/>
                </a:solidFill>
                <a:latin typeface=".VnTime" panose="020B7200000000000000" pitchFamily="34" charset="0"/>
              </a:rPr>
              <a:t>2/4</a:t>
            </a:r>
            <a:endParaRPr lang="en-US" altLang="en-US" sz="3200" b="1" i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1" name="AutoShape 39"/>
          <p:cNvSpPr>
            <a:spLocks noChangeArrowheads="1"/>
          </p:cNvSpPr>
          <p:nvPr/>
        </p:nvSpPr>
        <p:spPr bwMode="auto">
          <a:xfrm>
            <a:off x="6703288" y="3850155"/>
            <a:ext cx="1219200" cy="5334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solidFill>
                  <a:srgbClr val="FF0000"/>
                </a:solidFill>
                <a:latin typeface=".VnTime" panose="020B7200000000000000" pitchFamily="34" charset="0"/>
              </a:rPr>
              <a:t>4/4</a:t>
            </a:r>
          </a:p>
        </p:txBody>
      </p:sp>
      <p:sp>
        <p:nvSpPr>
          <p:cNvPr id="32" name="AutoShape 40"/>
          <p:cNvSpPr>
            <a:spLocks noChangeArrowheads="1"/>
          </p:cNvSpPr>
          <p:nvPr/>
        </p:nvSpPr>
        <p:spPr bwMode="auto">
          <a:xfrm>
            <a:off x="6665188" y="4457265"/>
            <a:ext cx="1295400" cy="4572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solidFill>
                  <a:srgbClr val="FF0000"/>
                </a:solidFill>
                <a:latin typeface=".VnTime" panose="020B7200000000000000" pitchFamily="34" charset="0"/>
              </a:rPr>
              <a:t>2/4</a:t>
            </a:r>
          </a:p>
        </p:txBody>
      </p:sp>
      <p:sp>
        <p:nvSpPr>
          <p:cNvPr id="33" name="AutoShape 42"/>
          <p:cNvSpPr>
            <a:spLocks noChangeArrowheads="1"/>
          </p:cNvSpPr>
          <p:nvPr/>
        </p:nvSpPr>
        <p:spPr bwMode="auto">
          <a:xfrm>
            <a:off x="6710214" y="5690320"/>
            <a:ext cx="1295400" cy="3048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solidFill>
                  <a:srgbClr val="FF0000"/>
                </a:solidFill>
                <a:latin typeface=".VnTime" panose="020B7200000000000000" pitchFamily="34" charset="0"/>
              </a:rPr>
              <a:t>2/4</a:t>
            </a:r>
            <a:endParaRPr lang="en-US" altLang="en-US" sz="3200" b="1" i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4" name="AutoShape 43"/>
          <p:cNvSpPr>
            <a:spLocks noChangeArrowheads="1"/>
          </p:cNvSpPr>
          <p:nvPr/>
        </p:nvSpPr>
        <p:spPr bwMode="auto">
          <a:xfrm>
            <a:off x="6781798" y="6147520"/>
            <a:ext cx="990600" cy="5334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solidFill>
                  <a:srgbClr val="FF0000"/>
                </a:solidFill>
                <a:latin typeface=".VnTime" panose="020B7200000000000000" pitchFamily="34" charset="0"/>
              </a:rPr>
              <a:t>2/2/4</a:t>
            </a:r>
            <a:endParaRPr lang="en-US" altLang="en-US" sz="3200" b="1" i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5" name="Line 44"/>
          <p:cNvSpPr>
            <a:spLocks noChangeShapeType="1"/>
          </p:cNvSpPr>
          <p:nvPr/>
        </p:nvSpPr>
        <p:spPr bwMode="auto">
          <a:xfrm flipV="1">
            <a:off x="5329385" y="56071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45"/>
          <p:cNvSpPr>
            <a:spLocks noChangeShapeType="1"/>
          </p:cNvSpPr>
          <p:nvPr/>
        </p:nvSpPr>
        <p:spPr bwMode="auto">
          <a:xfrm flipV="1">
            <a:off x="5786585" y="6140595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AutoShape 41"/>
          <p:cNvSpPr>
            <a:spLocks noChangeArrowheads="1"/>
          </p:cNvSpPr>
          <p:nvPr/>
        </p:nvSpPr>
        <p:spPr bwMode="auto">
          <a:xfrm>
            <a:off x="6703288" y="4988175"/>
            <a:ext cx="1219200" cy="6858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solidFill>
                  <a:srgbClr val="FF0000"/>
                </a:solidFill>
                <a:latin typeface=".VnTime" panose="020B7200000000000000" pitchFamily="34" charset="0"/>
              </a:rPr>
              <a:t>4/4</a:t>
            </a:r>
            <a:endParaRPr lang="en-US" altLang="en-US" sz="3200" b="1" i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38" name="Picture 293" descr="DSC0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"/>
            <a:ext cx="381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ctangle 287"/>
          <p:cNvSpPr>
            <a:spLocks noChangeArrowheads="1"/>
          </p:cNvSpPr>
          <p:nvPr/>
        </p:nvSpPr>
        <p:spPr bwMode="auto">
          <a:xfrm>
            <a:off x="1797630" y="1245612"/>
            <a:ext cx="3768436" cy="64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 </a:t>
            </a:r>
            <a:r>
              <a:rPr lang="en-US" alt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Bắc</a:t>
            </a:r>
          </a:p>
        </p:txBody>
      </p:sp>
    </p:spTree>
    <p:extLst>
      <p:ext uri="{BB962C8B-B14F-4D97-AF65-F5344CB8AC3E}">
        <p14:creationId xmlns:p14="http://schemas.microsoft.com/office/powerpoint/2010/main" val="8782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3" grpId="0"/>
      <p:bldP spid="24" grpId="0"/>
      <p:bldP spid="30" grpId="0"/>
      <p:bldP spid="31" grpId="0"/>
      <p:bldP spid="32" grpId="0"/>
      <p:bldP spid="33" grpId="0"/>
      <p:bldP spid="34" grpId="0"/>
      <p:bldP spid="37" grpId="0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5720716" y="3414078"/>
            <a:ext cx="750570" cy="750570"/>
            <a:chOff x="5588573" y="3198019"/>
            <a:chExt cx="1014854" cy="1014854"/>
          </a:xfrm>
        </p:grpSpPr>
        <p:sp>
          <p:nvSpPr>
            <p:cNvPr id="23" name="Oval 17"/>
            <p:cNvSpPr/>
            <p:nvPr/>
          </p:nvSpPr>
          <p:spPr>
            <a:xfrm rot="3459346">
              <a:off x="5588573" y="3198019"/>
              <a:ext cx="1014854" cy="1014854"/>
            </a:xfrm>
            <a:prstGeom prst="ellipse">
              <a:avLst/>
            </a:prstGeom>
            <a:solidFill>
              <a:schemeClr val="bg1">
                <a:alpha val="87000"/>
              </a:schemeClr>
            </a:solidFill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22"/>
            <p:cNvSpPr>
              <a:spLocks/>
            </p:cNvSpPr>
            <p:nvPr/>
          </p:nvSpPr>
          <p:spPr bwMode="auto">
            <a:xfrm>
              <a:off x="5838168" y="3464035"/>
              <a:ext cx="515664" cy="482821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73" y="19"/>
                </a:cxn>
                <a:cxn ang="0">
                  <a:pos x="68" y="19"/>
                </a:cxn>
                <a:cxn ang="0">
                  <a:pos x="65" y="22"/>
                </a:cxn>
                <a:cxn ang="0">
                  <a:pos x="7" y="22"/>
                </a:cxn>
                <a:cxn ang="0">
                  <a:pos x="5" y="19"/>
                </a:cxn>
                <a:cxn ang="0">
                  <a:pos x="0" y="19"/>
                </a:cxn>
                <a:cxn ang="0">
                  <a:pos x="0" y="14"/>
                </a:cxn>
                <a:cxn ang="0">
                  <a:pos x="36" y="0"/>
                </a:cxn>
                <a:cxn ang="0">
                  <a:pos x="73" y="14"/>
                </a:cxn>
                <a:cxn ang="0">
                  <a:pos x="73" y="63"/>
                </a:cxn>
                <a:cxn ang="0">
                  <a:pos x="73" y="68"/>
                </a:cxn>
                <a:cxn ang="0">
                  <a:pos x="0" y="68"/>
                </a:cxn>
                <a:cxn ang="0">
                  <a:pos x="0" y="63"/>
                </a:cxn>
                <a:cxn ang="0">
                  <a:pos x="2" y="60"/>
                </a:cxn>
                <a:cxn ang="0">
                  <a:pos x="70" y="60"/>
                </a:cxn>
                <a:cxn ang="0">
                  <a:pos x="73" y="63"/>
                </a:cxn>
                <a:cxn ang="0">
                  <a:pos x="19" y="24"/>
                </a:cxn>
                <a:cxn ang="0">
                  <a:pos x="19" y="53"/>
                </a:cxn>
                <a:cxn ang="0">
                  <a:pos x="24" y="53"/>
                </a:cxn>
                <a:cxn ang="0">
                  <a:pos x="24" y="24"/>
                </a:cxn>
                <a:cxn ang="0">
                  <a:pos x="34" y="24"/>
                </a:cxn>
                <a:cxn ang="0">
                  <a:pos x="34" y="53"/>
                </a:cxn>
                <a:cxn ang="0">
                  <a:pos x="39" y="53"/>
                </a:cxn>
                <a:cxn ang="0">
                  <a:pos x="39" y="24"/>
                </a:cxn>
                <a:cxn ang="0">
                  <a:pos x="48" y="24"/>
                </a:cxn>
                <a:cxn ang="0">
                  <a:pos x="48" y="53"/>
                </a:cxn>
                <a:cxn ang="0">
                  <a:pos x="53" y="53"/>
                </a:cxn>
                <a:cxn ang="0">
                  <a:pos x="53" y="24"/>
                </a:cxn>
                <a:cxn ang="0">
                  <a:pos x="63" y="24"/>
                </a:cxn>
                <a:cxn ang="0">
                  <a:pos x="63" y="53"/>
                </a:cxn>
                <a:cxn ang="0">
                  <a:pos x="65" y="53"/>
                </a:cxn>
                <a:cxn ang="0">
                  <a:pos x="68" y="56"/>
                </a:cxn>
                <a:cxn ang="0">
                  <a:pos x="68" y="58"/>
                </a:cxn>
                <a:cxn ang="0">
                  <a:pos x="5" y="58"/>
                </a:cxn>
                <a:cxn ang="0">
                  <a:pos x="5" y="56"/>
                </a:cxn>
                <a:cxn ang="0">
                  <a:pos x="7" y="53"/>
                </a:cxn>
                <a:cxn ang="0">
                  <a:pos x="9" y="53"/>
                </a:cxn>
                <a:cxn ang="0">
                  <a:pos x="9" y="24"/>
                </a:cxn>
                <a:cxn ang="0">
                  <a:pos x="19" y="24"/>
                </a:cxn>
              </a:cxnLst>
              <a:rect l="0" t="0" r="r" b="b"/>
              <a:pathLst>
                <a:path w="73" h="68">
                  <a:moveTo>
                    <a:pt x="73" y="14"/>
                  </a:moveTo>
                  <a:cubicBezTo>
                    <a:pt x="73" y="19"/>
                    <a:pt x="73" y="19"/>
                    <a:pt x="73" y="19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20"/>
                    <a:pt x="67" y="22"/>
                    <a:pt x="65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0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6" y="0"/>
                    <a:pt x="36" y="0"/>
                    <a:pt x="36" y="0"/>
                  </a:cubicBezTo>
                  <a:lnTo>
                    <a:pt x="73" y="14"/>
                  </a:lnTo>
                  <a:close/>
                  <a:moveTo>
                    <a:pt x="73" y="63"/>
                  </a:moveTo>
                  <a:cubicBezTo>
                    <a:pt x="73" y="68"/>
                    <a:pt x="73" y="68"/>
                    <a:pt x="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2"/>
                    <a:pt x="1" y="60"/>
                    <a:pt x="2" y="60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1" y="60"/>
                    <a:pt x="73" y="62"/>
                    <a:pt x="73" y="63"/>
                  </a:cubicBezTo>
                  <a:close/>
                  <a:moveTo>
                    <a:pt x="19" y="24"/>
                  </a:moveTo>
                  <a:cubicBezTo>
                    <a:pt x="19" y="53"/>
                    <a:pt x="19" y="53"/>
                    <a:pt x="19" y="53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7" y="53"/>
                    <a:pt x="68" y="54"/>
                    <a:pt x="68" y="56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4"/>
                    <a:pt x="6" y="53"/>
                    <a:pt x="7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24"/>
                    <a:pt x="9" y="24"/>
                    <a:pt x="9" y="24"/>
                  </a:cubicBezTo>
                  <a:lnTo>
                    <a:pt x="19" y="24"/>
                  </a:lnTo>
                  <a:close/>
                </a:path>
              </a:pathLst>
            </a:custGeom>
            <a:solidFill>
              <a:srgbClr val="484849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916605" y="4083168"/>
            <a:ext cx="1644835" cy="1644835"/>
            <a:chOff x="3899755" y="3915037"/>
            <a:chExt cx="1644835" cy="1644835"/>
          </a:xfrm>
        </p:grpSpPr>
        <p:sp>
          <p:nvSpPr>
            <p:cNvPr id="33" name="Teardrop 7"/>
            <p:cNvSpPr/>
            <p:nvPr/>
          </p:nvSpPr>
          <p:spPr>
            <a:xfrm rot="13452057">
              <a:off x="3899755" y="3915037"/>
              <a:ext cx="1644835" cy="1644835"/>
            </a:xfrm>
            <a:prstGeom prst="teardrop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34" name="Teardrop 8"/>
            <p:cNvSpPr/>
            <p:nvPr/>
          </p:nvSpPr>
          <p:spPr>
            <a:xfrm rot="13452057">
              <a:off x="4200547" y="4227798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4" name="Freeform: Shape 18"/>
            <p:cNvSpPr>
              <a:spLocks/>
            </p:cNvSpPr>
            <p:nvPr/>
          </p:nvSpPr>
          <p:spPr bwMode="auto">
            <a:xfrm rot="21503261">
              <a:off x="4503594" y="4478645"/>
              <a:ext cx="382137" cy="562704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630561" y="4083168"/>
            <a:ext cx="1644835" cy="1644835"/>
            <a:chOff x="5956165" y="3841709"/>
            <a:chExt cx="1644835" cy="1644835"/>
          </a:xfrm>
        </p:grpSpPr>
        <p:sp>
          <p:nvSpPr>
            <p:cNvPr id="29" name="Teardrop 15"/>
            <p:cNvSpPr/>
            <p:nvPr/>
          </p:nvSpPr>
          <p:spPr>
            <a:xfrm rot="2823591">
              <a:off x="5956165" y="3841709"/>
              <a:ext cx="1644835" cy="1644835"/>
            </a:xfrm>
            <a:prstGeom prst="teardrop">
              <a:avLst/>
            </a:prstGeom>
            <a:solidFill>
              <a:schemeClr val="accent6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Teardrop 16"/>
            <p:cNvSpPr/>
            <p:nvPr/>
          </p:nvSpPr>
          <p:spPr>
            <a:xfrm rot="2823591">
              <a:off x="6267924" y="4141447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9"/>
            <p:cNvSpPr>
              <a:spLocks/>
            </p:cNvSpPr>
            <p:nvPr/>
          </p:nvSpPr>
          <p:spPr bwMode="auto">
            <a:xfrm rot="16365969">
              <a:off x="6549263" y="4454361"/>
              <a:ext cx="442860" cy="436441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630561" y="1869772"/>
            <a:ext cx="1644835" cy="1644835"/>
            <a:chOff x="6613711" y="1778314"/>
            <a:chExt cx="1644835" cy="1644835"/>
          </a:xfrm>
        </p:grpSpPr>
        <p:sp>
          <p:nvSpPr>
            <p:cNvPr id="35" name="Teardrop 4"/>
            <p:cNvSpPr/>
            <p:nvPr/>
          </p:nvSpPr>
          <p:spPr>
            <a:xfrm rot="2488378">
              <a:off x="6613711" y="1778314"/>
              <a:ext cx="1644835" cy="1644835"/>
            </a:xfrm>
            <a:prstGeom prst="teardrop">
              <a:avLst/>
            </a:prstGeom>
            <a:solidFill>
              <a:schemeClr val="accent3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Teardrop 5"/>
            <p:cNvSpPr/>
            <p:nvPr/>
          </p:nvSpPr>
          <p:spPr>
            <a:xfrm rot="2488378">
              <a:off x="6924822" y="2077533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20"/>
            <p:cNvSpPr>
              <a:spLocks/>
            </p:cNvSpPr>
            <p:nvPr/>
          </p:nvSpPr>
          <p:spPr bwMode="auto">
            <a:xfrm rot="21591272">
              <a:off x="7192915" y="2346453"/>
              <a:ext cx="474944" cy="474944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916605" y="1869772"/>
            <a:ext cx="1644835" cy="1644835"/>
            <a:chOff x="4417091" y="1701641"/>
            <a:chExt cx="1644835" cy="1644835"/>
          </a:xfrm>
        </p:grpSpPr>
        <p:sp>
          <p:nvSpPr>
            <p:cNvPr id="31" name="Teardrop 11"/>
            <p:cNvSpPr/>
            <p:nvPr/>
          </p:nvSpPr>
          <p:spPr>
            <a:xfrm rot="13626213">
              <a:off x="4417091" y="1701641"/>
              <a:ext cx="1644835" cy="1644835"/>
            </a:xfrm>
            <a:prstGeom prst="teardrop">
              <a:avLst/>
            </a:prstGeom>
            <a:solidFill>
              <a:schemeClr val="accent1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32" name="Teardrop 12"/>
            <p:cNvSpPr/>
            <p:nvPr/>
          </p:nvSpPr>
          <p:spPr>
            <a:xfrm rot="13626213">
              <a:off x="4717553" y="2014124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7" name="Freeform: Shape 21"/>
            <p:cNvSpPr>
              <a:spLocks/>
            </p:cNvSpPr>
            <p:nvPr/>
          </p:nvSpPr>
          <p:spPr bwMode="auto">
            <a:xfrm rot="16273063">
              <a:off x="4992574" y="2357816"/>
              <a:ext cx="466685" cy="365231"/>
            </a:xfrm>
            <a:custGeom>
              <a:avLst/>
              <a:gdLst/>
              <a:ahLst/>
              <a:cxnLst>
                <a:cxn ang="0">
                  <a:pos x="64" y="48"/>
                </a:cxn>
                <a:cxn ang="0">
                  <a:pos x="61" y="50"/>
                </a:cxn>
                <a:cxn ang="0">
                  <a:pos x="2" y="50"/>
                </a:cxn>
                <a:cxn ang="0">
                  <a:pos x="0" y="48"/>
                </a:cxn>
                <a:cxn ang="0">
                  <a:pos x="0" y="43"/>
                </a:cxn>
                <a:cxn ang="0">
                  <a:pos x="2" y="41"/>
                </a:cxn>
                <a:cxn ang="0">
                  <a:pos x="61" y="41"/>
                </a:cxn>
                <a:cxn ang="0">
                  <a:pos x="64" y="43"/>
                </a:cxn>
                <a:cxn ang="0">
                  <a:pos x="64" y="48"/>
                </a:cxn>
                <a:cxn ang="0">
                  <a:pos x="59" y="20"/>
                </a:cxn>
                <a:cxn ang="0">
                  <a:pos x="57" y="23"/>
                </a:cxn>
                <a:cxn ang="0">
                  <a:pos x="7" y="23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7" y="13"/>
                </a:cxn>
                <a:cxn ang="0">
                  <a:pos x="57" y="13"/>
                </a:cxn>
                <a:cxn ang="0">
                  <a:pos x="59" y="16"/>
                </a:cxn>
                <a:cxn ang="0">
                  <a:pos x="59" y="20"/>
                </a:cxn>
                <a:cxn ang="0">
                  <a:pos x="50" y="34"/>
                </a:cxn>
                <a:cxn ang="0">
                  <a:pos x="48" y="36"/>
                </a:cxn>
                <a:cxn ang="0">
                  <a:pos x="16" y="36"/>
                </a:cxn>
                <a:cxn ang="0">
                  <a:pos x="13" y="34"/>
                </a:cxn>
                <a:cxn ang="0">
                  <a:pos x="13" y="29"/>
                </a:cxn>
                <a:cxn ang="0">
                  <a:pos x="16" y="27"/>
                </a:cxn>
                <a:cxn ang="0">
                  <a:pos x="48" y="27"/>
                </a:cxn>
                <a:cxn ang="0">
                  <a:pos x="50" y="29"/>
                </a:cxn>
                <a:cxn ang="0">
                  <a:pos x="50" y="34"/>
                </a:cxn>
                <a:cxn ang="0">
                  <a:pos x="45" y="7"/>
                </a:cxn>
                <a:cxn ang="0">
                  <a:pos x="43" y="9"/>
                </a:cxn>
                <a:cxn ang="0">
                  <a:pos x="20" y="9"/>
                </a:cxn>
                <a:cxn ang="0">
                  <a:pos x="18" y="7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43" y="0"/>
                </a:cxn>
                <a:cxn ang="0">
                  <a:pos x="45" y="2"/>
                </a:cxn>
                <a:cxn ang="0">
                  <a:pos x="45" y="7"/>
                </a:cxn>
              </a:cxnLst>
              <a:rect l="0" t="0" r="r" b="b"/>
              <a:pathLst>
                <a:path w="64" h="50">
                  <a:moveTo>
                    <a:pt x="64" y="48"/>
                  </a:moveTo>
                  <a:cubicBezTo>
                    <a:pt x="64" y="49"/>
                    <a:pt x="63" y="50"/>
                    <a:pt x="61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49"/>
                    <a:pt x="0" y="4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3" y="41"/>
                    <a:pt x="64" y="42"/>
                    <a:pt x="64" y="43"/>
                  </a:cubicBezTo>
                  <a:lnTo>
                    <a:pt x="64" y="48"/>
                  </a:lnTo>
                  <a:close/>
                  <a:moveTo>
                    <a:pt x="59" y="20"/>
                  </a:moveTo>
                  <a:cubicBezTo>
                    <a:pt x="59" y="22"/>
                    <a:pt x="58" y="23"/>
                    <a:pt x="5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3"/>
                    <a:pt x="4" y="22"/>
                    <a:pt x="4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5" y="13"/>
                    <a:pt x="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3"/>
                    <a:pt x="59" y="14"/>
                    <a:pt x="59" y="16"/>
                  </a:cubicBezTo>
                  <a:lnTo>
                    <a:pt x="59" y="20"/>
                  </a:lnTo>
                  <a:close/>
                  <a:moveTo>
                    <a:pt x="50" y="34"/>
                  </a:moveTo>
                  <a:cubicBezTo>
                    <a:pt x="50" y="35"/>
                    <a:pt x="49" y="36"/>
                    <a:pt x="4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3" y="35"/>
                    <a:pt x="13" y="34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8"/>
                    <a:pt x="15" y="27"/>
                    <a:pt x="16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0" y="28"/>
                    <a:pt x="50" y="29"/>
                  </a:cubicBezTo>
                  <a:lnTo>
                    <a:pt x="50" y="34"/>
                  </a:lnTo>
                  <a:close/>
                  <a:moveTo>
                    <a:pt x="45" y="7"/>
                  </a:moveTo>
                  <a:cubicBezTo>
                    <a:pt x="45" y="8"/>
                    <a:pt x="44" y="9"/>
                    <a:pt x="43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5" y="2"/>
                  </a:cubicBezTo>
                  <a:lnTo>
                    <a:pt x="45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40" name="矩形: 圆角 2"/>
          <p:cNvSpPr/>
          <p:nvPr/>
        </p:nvSpPr>
        <p:spPr>
          <a:xfrm>
            <a:off x="704850" y="476249"/>
            <a:ext cx="3948370" cy="653261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cap="rnd" cmpd="sng">
            <a:solidFill>
              <a:schemeClr val="bg1">
                <a:lumMod val="85000"/>
              </a:schemeClr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162083" y="421130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悦黑体验版常规体" pitchFamily="2" charset="-122"/>
                <a:ea typeface="造字工房悦黑体验版常规体" pitchFamily="2" charset="-122"/>
              </a:rPr>
              <a:t>Chú thích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造字工房悦黑体验版常规体" pitchFamily="2" charset="-122"/>
              <a:ea typeface="造字工房悦黑体验版常规体" pitchFamily="2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2535">
            <a:off x="298218" y="173614"/>
            <a:ext cx="620847" cy="777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6" name="组合 55"/>
          <p:cNvGrpSpPr/>
          <p:nvPr/>
        </p:nvGrpSpPr>
        <p:grpSpPr>
          <a:xfrm>
            <a:off x="8302113" y="2206396"/>
            <a:ext cx="1745672" cy="737820"/>
            <a:chOff x="940403" y="4480195"/>
            <a:chExt cx="2500115" cy="737820"/>
          </a:xfrm>
        </p:grpSpPr>
        <p:sp>
          <p:nvSpPr>
            <p:cNvPr id="57" name="文本框 56"/>
            <p:cNvSpPr txBox="1"/>
            <p:nvPr/>
          </p:nvSpPr>
          <p:spPr>
            <a:xfrm>
              <a:off x="940403" y="4480195"/>
              <a:ext cx="2500115" cy="56188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algn="ctr"/>
              <a:r>
                <a:rPr lang="en-US" altLang="zh-CN" sz="2800">
                  <a:solidFill>
                    <a:srgbClr val="002060"/>
                  </a:solidFill>
                </a:rPr>
                <a:t>Đèo</a:t>
              </a:r>
              <a:endParaRPr lang="zh-CN" alt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022381" y="4890938"/>
              <a:ext cx="2336160" cy="327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342627" y="2206396"/>
            <a:ext cx="2110990" cy="761608"/>
            <a:chOff x="940403" y="4480195"/>
            <a:chExt cx="2500115" cy="761608"/>
          </a:xfrm>
        </p:grpSpPr>
        <p:sp>
          <p:nvSpPr>
            <p:cNvPr id="63" name="文本框 62"/>
            <p:cNvSpPr txBox="1"/>
            <p:nvPr/>
          </p:nvSpPr>
          <p:spPr>
            <a:xfrm>
              <a:off x="940403" y="4480195"/>
              <a:ext cx="2500115" cy="56188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algn="ctr"/>
              <a:r>
                <a:rPr lang="en-US" altLang="zh-CN" sz="2800">
                  <a:solidFill>
                    <a:srgbClr val="002060"/>
                  </a:solidFill>
                </a:rPr>
                <a:t>Việt Bắc</a:t>
              </a:r>
              <a:endParaRPr lang="zh-CN" alt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022381" y="4890938"/>
              <a:ext cx="2336160" cy="3508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102848" y="4407564"/>
            <a:ext cx="2832382" cy="1078950"/>
            <a:chOff x="940403" y="4480195"/>
            <a:chExt cx="2500115" cy="1078950"/>
          </a:xfrm>
        </p:grpSpPr>
        <p:sp>
          <p:nvSpPr>
            <p:cNvPr id="66" name="文本框 65"/>
            <p:cNvSpPr txBox="1"/>
            <p:nvPr/>
          </p:nvSpPr>
          <p:spPr>
            <a:xfrm>
              <a:off x="940403" y="4480195"/>
              <a:ext cx="2500115" cy="107895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algn="ctr"/>
              <a:r>
                <a:rPr lang="en-US" altLang="zh-CN" sz="2800">
                  <a:solidFill>
                    <a:srgbClr val="002060"/>
                  </a:solidFill>
                </a:rPr>
                <a:t>- Giang</a:t>
              </a:r>
            </a:p>
            <a:p>
              <a:pPr algn="ctr"/>
              <a:r>
                <a:rPr lang="en-US" altLang="zh-CN" sz="2800">
                  <a:solidFill>
                    <a:srgbClr val="002060"/>
                  </a:solidFill>
                </a:rPr>
                <a:t>- Phách</a:t>
              </a:r>
              <a:endParaRPr lang="zh-CN" alt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022381" y="4890938"/>
              <a:ext cx="2336160" cy="3508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7" name="组合 55"/>
          <p:cNvGrpSpPr/>
          <p:nvPr/>
        </p:nvGrpSpPr>
        <p:grpSpPr>
          <a:xfrm>
            <a:off x="8730392" y="4372758"/>
            <a:ext cx="3041324" cy="1078950"/>
            <a:chOff x="940403" y="4480195"/>
            <a:chExt cx="2500115" cy="1078950"/>
          </a:xfrm>
        </p:grpSpPr>
        <p:sp>
          <p:nvSpPr>
            <p:cNvPr id="38" name="文本框 56"/>
            <p:cNvSpPr txBox="1"/>
            <p:nvPr/>
          </p:nvSpPr>
          <p:spPr>
            <a:xfrm>
              <a:off x="940403" y="4480195"/>
              <a:ext cx="2500115" cy="107895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marL="457200" indent="-457200" algn="l">
                <a:buFontTx/>
                <a:buChar char="-"/>
              </a:pPr>
              <a:r>
                <a:rPr lang="en-US" altLang="zh-CN" sz="2800">
                  <a:solidFill>
                    <a:srgbClr val="002060"/>
                  </a:solidFill>
                </a:rPr>
                <a:t>Ân tình</a:t>
              </a:r>
            </a:p>
            <a:p>
              <a:pPr marL="457200" indent="-457200" algn="l">
                <a:buFontTx/>
                <a:buChar char="-"/>
              </a:pPr>
              <a:r>
                <a:rPr lang="en-US" altLang="zh-CN" sz="2800">
                  <a:solidFill>
                    <a:srgbClr val="002060"/>
                  </a:solidFill>
                </a:rPr>
                <a:t>Thủy chung</a:t>
              </a:r>
              <a:endParaRPr lang="zh-CN" alt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39" name="矩形 57"/>
            <p:cNvSpPr/>
            <p:nvPr/>
          </p:nvSpPr>
          <p:spPr>
            <a:xfrm>
              <a:off x="1022381" y="4890938"/>
              <a:ext cx="2336160" cy="327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2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5"/>
          <p:cNvGrpSpPr/>
          <p:nvPr/>
        </p:nvGrpSpPr>
        <p:grpSpPr>
          <a:xfrm rot="10800000">
            <a:off x="124689" y="58549"/>
            <a:ext cx="1316184" cy="1357746"/>
            <a:chOff x="4417091" y="1701641"/>
            <a:chExt cx="1644835" cy="1644835"/>
          </a:xfrm>
        </p:grpSpPr>
        <p:sp>
          <p:nvSpPr>
            <p:cNvPr id="8" name="Teardrop 11"/>
            <p:cNvSpPr/>
            <p:nvPr/>
          </p:nvSpPr>
          <p:spPr>
            <a:xfrm rot="13626213">
              <a:off x="4417091" y="1701641"/>
              <a:ext cx="1644835" cy="1644835"/>
            </a:xfrm>
            <a:prstGeom prst="teardrop">
              <a:avLst/>
            </a:prstGeom>
            <a:solidFill>
              <a:schemeClr val="accent1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9" name="Teardrop 12"/>
            <p:cNvSpPr/>
            <p:nvPr/>
          </p:nvSpPr>
          <p:spPr>
            <a:xfrm rot="13626213">
              <a:off x="4717553" y="2014124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组合 61"/>
          <p:cNvGrpSpPr/>
          <p:nvPr/>
        </p:nvGrpSpPr>
        <p:grpSpPr>
          <a:xfrm>
            <a:off x="1605864" y="312919"/>
            <a:ext cx="2110990" cy="838489"/>
            <a:chOff x="940403" y="4480195"/>
            <a:chExt cx="2500115" cy="838489"/>
          </a:xfrm>
        </p:grpSpPr>
        <p:sp>
          <p:nvSpPr>
            <p:cNvPr id="12" name="文本框 62"/>
            <p:cNvSpPr txBox="1"/>
            <p:nvPr/>
          </p:nvSpPr>
          <p:spPr>
            <a:xfrm>
              <a:off x="940403" y="4480195"/>
              <a:ext cx="2500115" cy="76309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algn="ctr"/>
              <a:r>
                <a:rPr lang="en-US" altLang="zh-CN" sz="4000">
                  <a:solidFill>
                    <a:srgbClr val="002060"/>
                  </a:solidFill>
                </a:rPr>
                <a:t>Việt Bắc</a:t>
              </a:r>
              <a:endParaRPr lang="zh-CN" altLang="en-US" sz="4000" dirty="0">
                <a:solidFill>
                  <a:srgbClr val="002060"/>
                </a:solidFill>
              </a:endParaRPr>
            </a:p>
          </p:txBody>
        </p:sp>
        <p:sp>
          <p:nvSpPr>
            <p:cNvPr id="13" name="矩形 63"/>
            <p:cNvSpPr/>
            <p:nvPr/>
          </p:nvSpPr>
          <p:spPr>
            <a:xfrm>
              <a:off x="1022381" y="4890938"/>
              <a:ext cx="2336160" cy="42774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6" name="组合 21">
            <a:extLst>
              <a:ext uri="{FF2B5EF4-FFF2-40B4-BE49-F238E27FC236}">
                <a16:creationId xmlns:a16="http://schemas.microsoft.com/office/drawing/2014/main" id="{991D146B-EB6F-4ABA-994D-99EF3D84F184}"/>
              </a:ext>
            </a:extLst>
          </p:cNvPr>
          <p:cNvGrpSpPr/>
          <p:nvPr/>
        </p:nvGrpSpPr>
        <p:grpSpPr>
          <a:xfrm>
            <a:off x="194544" y="1736344"/>
            <a:ext cx="2936583" cy="4512056"/>
            <a:chOff x="6045200" y="2385664"/>
            <a:chExt cx="6146801" cy="2206118"/>
          </a:xfrm>
        </p:grpSpPr>
        <p:sp>
          <p:nvSpPr>
            <p:cNvPr id="17" name="矩形 7">
              <a:extLst>
                <a:ext uri="{FF2B5EF4-FFF2-40B4-BE49-F238E27FC236}">
                  <a16:creationId xmlns:a16="http://schemas.microsoft.com/office/drawing/2014/main" id="{88E66343-FF1B-4917-ABF1-8233162CF08D}"/>
                </a:ext>
              </a:extLst>
            </p:cNvPr>
            <p:cNvSpPr/>
            <p:nvPr/>
          </p:nvSpPr>
          <p:spPr>
            <a:xfrm flipH="1">
              <a:off x="6045200" y="2385664"/>
              <a:ext cx="6146800" cy="215611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5">
              <a:extLst>
                <a:ext uri="{FF2B5EF4-FFF2-40B4-BE49-F238E27FC236}">
                  <a16:creationId xmlns:a16="http://schemas.microsoft.com/office/drawing/2014/main" id="{FDF604E1-96E6-45BE-8145-51B01EE49A8B}"/>
                </a:ext>
              </a:extLst>
            </p:cNvPr>
            <p:cNvSpPr txBox="1"/>
            <p:nvPr/>
          </p:nvSpPr>
          <p:spPr>
            <a:xfrm>
              <a:off x="6045202" y="2636645"/>
              <a:ext cx="6146799" cy="19551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 các tỉnh:</a:t>
              </a:r>
            </a:p>
            <a:p>
              <a:r>
                <a:rPr lang="en-US" altLang="zh-CN" sz="2800">
                  <a:solidFill>
                    <a:srgbClr val="F9E7C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Bằng</a:t>
              </a:r>
            </a:p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Bắc Kạn</a:t>
              </a:r>
            </a:p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Lạng Sơn</a:t>
              </a:r>
            </a:p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Thái Nguyên</a:t>
              </a:r>
            </a:p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Giang</a:t>
              </a:r>
            </a:p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Tuyên Quang.</a:t>
              </a:r>
              <a:r>
                <a:rPr lang="en-US" altLang="en-US" sz="2800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" descr="wpe12360"/>
          <p:cNvPicPr>
            <a:picLocks noChangeAspect="1" noChangeArrowheads="1"/>
          </p:cNvPicPr>
          <p:nvPr/>
        </p:nvPicPr>
        <p:blipFill>
          <a:blip r:embed="rId3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19" y="933791"/>
            <a:ext cx="7595450" cy="5649509"/>
          </a:xfrm>
          <a:prstGeom prst="rect">
            <a:avLst/>
          </a:prstGeo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2"/>
          <p:cNvSpPr>
            <a:spLocks/>
          </p:cNvSpPr>
          <p:nvPr/>
        </p:nvSpPr>
        <p:spPr bwMode="auto">
          <a:xfrm>
            <a:off x="7232071" y="1496291"/>
            <a:ext cx="3879273" cy="2784764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28"/>
              <a:gd name="T142" fmla="*/ 0 h 2172"/>
              <a:gd name="T143" fmla="*/ 3028 w 3028"/>
              <a:gd name="T144" fmla="*/ 2172 h 21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4"/>
          <p:cNvGrpSpPr/>
          <p:nvPr/>
        </p:nvGrpSpPr>
        <p:grpSpPr>
          <a:xfrm>
            <a:off x="0" y="337112"/>
            <a:ext cx="1644835" cy="1644835"/>
            <a:chOff x="6613711" y="1778314"/>
            <a:chExt cx="1644835" cy="1644835"/>
          </a:xfrm>
        </p:grpSpPr>
        <p:sp>
          <p:nvSpPr>
            <p:cNvPr id="4" name="Teardrop 4"/>
            <p:cNvSpPr/>
            <p:nvPr/>
          </p:nvSpPr>
          <p:spPr>
            <a:xfrm rot="2488378">
              <a:off x="6613711" y="1778314"/>
              <a:ext cx="1644835" cy="1644835"/>
            </a:xfrm>
            <a:prstGeom prst="teardrop">
              <a:avLst/>
            </a:prstGeom>
            <a:solidFill>
              <a:schemeClr val="accent3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Teardrop 5"/>
            <p:cNvSpPr/>
            <p:nvPr/>
          </p:nvSpPr>
          <p:spPr>
            <a:xfrm rot="2488378">
              <a:off x="6924822" y="2077533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20"/>
            <p:cNvSpPr>
              <a:spLocks/>
            </p:cNvSpPr>
            <p:nvPr/>
          </p:nvSpPr>
          <p:spPr bwMode="auto">
            <a:xfrm rot="21591272">
              <a:off x="7192915" y="2346453"/>
              <a:ext cx="474944" cy="474944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组合 55"/>
          <p:cNvGrpSpPr/>
          <p:nvPr/>
        </p:nvGrpSpPr>
        <p:grpSpPr>
          <a:xfrm>
            <a:off x="1810098" y="572286"/>
            <a:ext cx="1745672" cy="905494"/>
            <a:chOff x="940403" y="4480195"/>
            <a:chExt cx="2500115" cy="905494"/>
          </a:xfrm>
        </p:grpSpPr>
        <p:sp>
          <p:nvSpPr>
            <p:cNvPr id="8" name="文本框 56"/>
            <p:cNvSpPr txBox="1"/>
            <p:nvPr/>
          </p:nvSpPr>
          <p:spPr>
            <a:xfrm>
              <a:off x="940403" y="4480195"/>
              <a:ext cx="2500115" cy="8301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algn="ctr"/>
              <a:r>
                <a:rPr lang="en-US" altLang="zh-CN" sz="4400">
                  <a:solidFill>
                    <a:srgbClr val="002060"/>
                  </a:solidFill>
                </a:rPr>
                <a:t>Đèo</a:t>
              </a:r>
              <a:endParaRPr lang="zh-CN" altLang="en-US" sz="4400" dirty="0">
                <a:solidFill>
                  <a:srgbClr val="002060"/>
                </a:solidFill>
              </a:endParaRPr>
            </a:p>
          </p:txBody>
        </p:sp>
        <p:sp>
          <p:nvSpPr>
            <p:cNvPr id="9" name="矩形 57"/>
            <p:cNvSpPr/>
            <p:nvPr/>
          </p:nvSpPr>
          <p:spPr>
            <a:xfrm>
              <a:off x="1022381" y="4890938"/>
              <a:ext cx="2336161" cy="4947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21">
            <a:extLst>
              <a:ext uri="{FF2B5EF4-FFF2-40B4-BE49-F238E27FC236}">
                <a16:creationId xmlns:a16="http://schemas.microsoft.com/office/drawing/2014/main" id="{991D146B-EB6F-4ABA-994D-99EF3D84F184}"/>
              </a:ext>
            </a:extLst>
          </p:cNvPr>
          <p:cNvGrpSpPr/>
          <p:nvPr/>
        </p:nvGrpSpPr>
        <p:grpSpPr>
          <a:xfrm>
            <a:off x="98633" y="3283721"/>
            <a:ext cx="4129087" cy="2388417"/>
            <a:chOff x="6045200" y="2385664"/>
            <a:chExt cx="6146801" cy="2156111"/>
          </a:xfrm>
        </p:grpSpPr>
        <p:sp>
          <p:nvSpPr>
            <p:cNvPr id="11" name="矩形 7">
              <a:extLst>
                <a:ext uri="{FF2B5EF4-FFF2-40B4-BE49-F238E27FC236}">
                  <a16:creationId xmlns:a16="http://schemas.microsoft.com/office/drawing/2014/main" id="{88E66343-FF1B-4917-ABF1-8233162CF08D}"/>
                </a:ext>
              </a:extLst>
            </p:cNvPr>
            <p:cNvSpPr/>
            <p:nvPr/>
          </p:nvSpPr>
          <p:spPr>
            <a:xfrm flipH="1">
              <a:off x="6045200" y="2385664"/>
              <a:ext cx="6146800" cy="215611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FDF604E1-96E6-45BE-8145-51B01EE49A8B}"/>
                </a:ext>
              </a:extLst>
            </p:cNvPr>
            <p:cNvSpPr txBox="1"/>
            <p:nvPr/>
          </p:nvSpPr>
          <p:spPr>
            <a:xfrm>
              <a:off x="6045202" y="2636645"/>
              <a:ext cx="6146799" cy="1519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en-US" sz="2800" i="1">
                  <a:solidFill>
                    <a:schemeClr val="bg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Đèo Gió là đèo nối liền 2 tỉnh Bắc Kạn và Cao Bằng – đây là 2 tỉnh thuộc chiến khu Việt Bắc của chúng ta.</a:t>
              </a:r>
              <a:endParaRPr lang="en-US" altLang="en-US" sz="280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NGÀY 3 – ĐƯỜNG. ĐÈO. GIÓ VÀ ĐẠI NGÀN – TADA&amp;#39;S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19" y="0"/>
            <a:ext cx="77103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4"/>
          <a:stretch/>
        </p:blipFill>
        <p:spPr>
          <a:xfrm>
            <a:off x="-234167" y="0"/>
            <a:ext cx="5660148" cy="306934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608219" y="3069342"/>
            <a:ext cx="4136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造字工房悦黑体验版常规体" pitchFamily="2" charset="-122"/>
                <a:cs typeface="Times New Roman" pitchFamily="18" charset="0"/>
              </a:rPr>
              <a:t>Khởi</a:t>
            </a:r>
            <a:r>
              <a:rPr lang="en-US" altLang="zh-CN" sz="7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造字工房悦黑体验版常规体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造字工房悦黑体验版常规体" pitchFamily="2" charset="-122"/>
                <a:cs typeface="Times New Roman" pitchFamily="18" charset="0"/>
              </a:rPr>
              <a:t>động</a:t>
            </a:r>
            <a:endParaRPr lang="zh-CN" altLang="en-US" sz="7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造字工房悦黑体验版常规体" pitchFamily="2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608219" y="3464262"/>
            <a:ext cx="1242186" cy="1242186"/>
          </a:xfrm>
          <a:prstGeom prst="ellipse">
            <a:avLst/>
          </a:prstGeom>
          <a:noFill/>
          <a:ln cap="rnd" cmpd="sng">
            <a:solidFill>
              <a:schemeClr val="bg1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4"/>
          <a:stretch/>
        </p:blipFill>
        <p:spPr>
          <a:xfrm rot="10800000">
            <a:off x="6774873" y="3788658"/>
            <a:ext cx="5660148" cy="30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97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6"/>
          <p:cNvGrpSpPr/>
          <p:nvPr/>
        </p:nvGrpSpPr>
        <p:grpSpPr>
          <a:xfrm rot="10800000">
            <a:off x="66900" y="137920"/>
            <a:ext cx="1557833" cy="1574682"/>
            <a:chOff x="3899755" y="3915037"/>
            <a:chExt cx="1644835" cy="1644835"/>
          </a:xfrm>
        </p:grpSpPr>
        <p:sp>
          <p:nvSpPr>
            <p:cNvPr id="4" name="Teardrop 7"/>
            <p:cNvSpPr/>
            <p:nvPr/>
          </p:nvSpPr>
          <p:spPr>
            <a:xfrm rot="13452057">
              <a:off x="3899755" y="3915037"/>
              <a:ext cx="1644835" cy="1644835"/>
            </a:xfrm>
            <a:prstGeom prst="teardrop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5" name="Teardrop 8"/>
            <p:cNvSpPr/>
            <p:nvPr/>
          </p:nvSpPr>
          <p:spPr>
            <a:xfrm rot="13452057">
              <a:off x="4200547" y="4227798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6" name="Freeform: Shape 18"/>
            <p:cNvSpPr>
              <a:spLocks/>
            </p:cNvSpPr>
            <p:nvPr/>
          </p:nvSpPr>
          <p:spPr bwMode="auto">
            <a:xfrm rot="10447529">
              <a:off x="4503594" y="4478645"/>
              <a:ext cx="382137" cy="562704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组合 64"/>
          <p:cNvGrpSpPr/>
          <p:nvPr/>
        </p:nvGrpSpPr>
        <p:grpSpPr>
          <a:xfrm>
            <a:off x="1623779" y="410027"/>
            <a:ext cx="2832382" cy="897233"/>
            <a:chOff x="940403" y="4571053"/>
            <a:chExt cx="2500115" cy="897233"/>
          </a:xfrm>
        </p:grpSpPr>
        <p:sp>
          <p:nvSpPr>
            <p:cNvPr id="8" name="文本框 65"/>
            <p:cNvSpPr txBox="1"/>
            <p:nvPr/>
          </p:nvSpPr>
          <p:spPr>
            <a:xfrm>
              <a:off x="940403" y="4571053"/>
              <a:ext cx="2500115" cy="8972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algn="ctr"/>
              <a:r>
                <a:rPr lang="en-US" altLang="zh-CN" sz="4800">
                  <a:solidFill>
                    <a:srgbClr val="002060"/>
                  </a:solidFill>
                </a:rPr>
                <a:t>Giang</a:t>
              </a:r>
            </a:p>
          </p:txBody>
        </p:sp>
        <p:sp>
          <p:nvSpPr>
            <p:cNvPr id="9" name="矩形 66"/>
            <p:cNvSpPr/>
            <p:nvPr/>
          </p:nvSpPr>
          <p:spPr>
            <a:xfrm>
              <a:off x="1022381" y="4890938"/>
              <a:ext cx="2336160" cy="3508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21">
            <a:extLst>
              <a:ext uri="{FF2B5EF4-FFF2-40B4-BE49-F238E27FC236}">
                <a16:creationId xmlns:a16="http://schemas.microsoft.com/office/drawing/2014/main" id="{991D146B-EB6F-4ABA-994D-99EF3D84F184}"/>
              </a:ext>
            </a:extLst>
          </p:cNvPr>
          <p:cNvGrpSpPr/>
          <p:nvPr/>
        </p:nvGrpSpPr>
        <p:grpSpPr>
          <a:xfrm>
            <a:off x="632895" y="5902988"/>
            <a:ext cx="10511355" cy="900282"/>
            <a:chOff x="6045200" y="2385664"/>
            <a:chExt cx="6146801" cy="2156111"/>
          </a:xfrm>
        </p:grpSpPr>
        <p:sp>
          <p:nvSpPr>
            <p:cNvPr id="11" name="矩形 7">
              <a:extLst>
                <a:ext uri="{FF2B5EF4-FFF2-40B4-BE49-F238E27FC236}">
                  <a16:creationId xmlns:a16="http://schemas.microsoft.com/office/drawing/2014/main" id="{88E66343-FF1B-4917-ABF1-8233162CF08D}"/>
                </a:ext>
              </a:extLst>
            </p:cNvPr>
            <p:cNvSpPr/>
            <p:nvPr/>
          </p:nvSpPr>
          <p:spPr>
            <a:xfrm flipH="1">
              <a:off x="6045200" y="2385664"/>
              <a:ext cx="6146800" cy="215611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FDF604E1-96E6-45BE-8145-51B01EE49A8B}"/>
                </a:ext>
              </a:extLst>
            </p:cNvPr>
            <p:cNvSpPr txBox="1"/>
            <p:nvPr/>
          </p:nvSpPr>
          <p:spPr>
            <a:xfrm>
              <a:off x="6045202" y="2636645"/>
              <a:ext cx="6146799" cy="1797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Cây thuộc loại tre nứa, thân dẻo, dùng để đan lát hoặc làm lạt buộc.</a:t>
              </a:r>
              <a:endParaRPr lang="zh-C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Content Placeholde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164" y="1412057"/>
            <a:ext cx="3360801" cy="413637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83" y="350739"/>
            <a:ext cx="5248917" cy="527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2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6"/>
          <p:cNvGrpSpPr/>
          <p:nvPr/>
        </p:nvGrpSpPr>
        <p:grpSpPr>
          <a:xfrm rot="10800000">
            <a:off x="66900" y="137920"/>
            <a:ext cx="1557833" cy="1574682"/>
            <a:chOff x="3899755" y="3915037"/>
            <a:chExt cx="1644835" cy="1644835"/>
          </a:xfrm>
        </p:grpSpPr>
        <p:sp>
          <p:nvSpPr>
            <p:cNvPr id="4" name="Teardrop 7"/>
            <p:cNvSpPr/>
            <p:nvPr/>
          </p:nvSpPr>
          <p:spPr>
            <a:xfrm rot="13452057">
              <a:off x="3899755" y="3915037"/>
              <a:ext cx="1644835" cy="1644835"/>
            </a:xfrm>
            <a:prstGeom prst="teardrop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5" name="Teardrop 8"/>
            <p:cNvSpPr/>
            <p:nvPr/>
          </p:nvSpPr>
          <p:spPr>
            <a:xfrm rot="13452057">
              <a:off x="4200547" y="4227798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6" name="Freeform: Shape 18"/>
            <p:cNvSpPr>
              <a:spLocks/>
            </p:cNvSpPr>
            <p:nvPr/>
          </p:nvSpPr>
          <p:spPr bwMode="auto">
            <a:xfrm rot="10447529">
              <a:off x="4503594" y="4478645"/>
              <a:ext cx="382137" cy="562704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组合 64"/>
          <p:cNvGrpSpPr/>
          <p:nvPr/>
        </p:nvGrpSpPr>
        <p:grpSpPr>
          <a:xfrm>
            <a:off x="1415959" y="470280"/>
            <a:ext cx="3003639" cy="897233"/>
            <a:chOff x="940403" y="4571053"/>
            <a:chExt cx="2500115" cy="897233"/>
          </a:xfrm>
        </p:grpSpPr>
        <p:sp>
          <p:nvSpPr>
            <p:cNvPr id="8" name="文本框 65"/>
            <p:cNvSpPr txBox="1"/>
            <p:nvPr/>
          </p:nvSpPr>
          <p:spPr>
            <a:xfrm>
              <a:off x="940403" y="4571053"/>
              <a:ext cx="2500115" cy="8972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algn="ctr"/>
              <a:r>
                <a:rPr lang="en-US" altLang="zh-CN" sz="4800">
                  <a:solidFill>
                    <a:srgbClr val="002060"/>
                  </a:solidFill>
                </a:rPr>
                <a:t>Phách</a:t>
              </a:r>
            </a:p>
          </p:txBody>
        </p:sp>
        <p:sp>
          <p:nvSpPr>
            <p:cNvPr id="9" name="矩形 66"/>
            <p:cNvSpPr/>
            <p:nvPr/>
          </p:nvSpPr>
          <p:spPr>
            <a:xfrm>
              <a:off x="1022381" y="4890938"/>
              <a:ext cx="2336160" cy="3508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2290" name="Picture 2" descr="Hình ảnh miễn phí: mùa thu mùa, vỏ cây, Xem chi tiết, cây, rừng, công viên,  vàng, l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47" y="0"/>
            <a:ext cx="6191250" cy="395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hân tích khổ thơ đầu bài thơ Đây Mùa Thu Tới - Văn mẫu lớp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671"/>
            <a:ext cx="5414250" cy="46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21">
            <a:extLst>
              <a:ext uri="{FF2B5EF4-FFF2-40B4-BE49-F238E27FC236}">
                <a16:creationId xmlns:a16="http://schemas.microsoft.com/office/drawing/2014/main" id="{991D146B-EB6F-4ABA-994D-99EF3D84F184}"/>
              </a:ext>
            </a:extLst>
          </p:cNvPr>
          <p:cNvGrpSpPr/>
          <p:nvPr/>
        </p:nvGrpSpPr>
        <p:grpSpPr>
          <a:xfrm>
            <a:off x="5778904" y="4571483"/>
            <a:ext cx="6243793" cy="1597951"/>
            <a:chOff x="5623702" y="1557818"/>
            <a:chExt cx="6698160" cy="2415252"/>
          </a:xfrm>
        </p:grpSpPr>
        <p:sp>
          <p:nvSpPr>
            <p:cNvPr id="13" name="矩形 7">
              <a:extLst>
                <a:ext uri="{FF2B5EF4-FFF2-40B4-BE49-F238E27FC236}">
                  <a16:creationId xmlns:a16="http://schemas.microsoft.com/office/drawing/2014/main" id="{88E66343-FF1B-4917-ABF1-8233162CF08D}"/>
                </a:ext>
              </a:extLst>
            </p:cNvPr>
            <p:cNvSpPr/>
            <p:nvPr/>
          </p:nvSpPr>
          <p:spPr>
            <a:xfrm flipH="1">
              <a:off x="5623702" y="1557818"/>
              <a:ext cx="6698160" cy="2415252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id="{FDF604E1-96E6-45BE-8145-51B01EE49A8B}"/>
                </a:ext>
              </a:extLst>
            </p:cNvPr>
            <p:cNvSpPr txBox="1"/>
            <p:nvPr/>
          </p:nvSpPr>
          <p:spPr>
            <a:xfrm>
              <a:off x="5797703" y="2067169"/>
              <a:ext cx="6406525" cy="13965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Một loại cây thân gỗ, lá ngả màu vàng vào mùa hè.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20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3"/>
          <p:cNvGrpSpPr/>
          <p:nvPr/>
        </p:nvGrpSpPr>
        <p:grpSpPr>
          <a:xfrm>
            <a:off x="227010" y="197894"/>
            <a:ext cx="1644835" cy="1644835"/>
            <a:chOff x="5956165" y="3841709"/>
            <a:chExt cx="1644835" cy="1644835"/>
          </a:xfrm>
        </p:grpSpPr>
        <p:sp>
          <p:nvSpPr>
            <p:cNvPr id="4" name="Teardrop 15"/>
            <p:cNvSpPr/>
            <p:nvPr/>
          </p:nvSpPr>
          <p:spPr>
            <a:xfrm rot="2823591">
              <a:off x="5956165" y="3841709"/>
              <a:ext cx="1644835" cy="1644835"/>
            </a:xfrm>
            <a:prstGeom prst="teardrop">
              <a:avLst/>
            </a:prstGeom>
            <a:solidFill>
              <a:schemeClr val="accent6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Teardrop 16"/>
            <p:cNvSpPr/>
            <p:nvPr/>
          </p:nvSpPr>
          <p:spPr>
            <a:xfrm rot="2812613">
              <a:off x="6267924" y="4141447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19"/>
            <p:cNvSpPr>
              <a:spLocks/>
            </p:cNvSpPr>
            <p:nvPr/>
          </p:nvSpPr>
          <p:spPr bwMode="auto">
            <a:xfrm rot="5400000">
              <a:off x="6549263" y="4454361"/>
              <a:ext cx="442860" cy="436441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组合 55"/>
          <p:cNvGrpSpPr/>
          <p:nvPr/>
        </p:nvGrpSpPr>
        <p:grpSpPr>
          <a:xfrm>
            <a:off x="2326841" y="680218"/>
            <a:ext cx="3041324" cy="763094"/>
            <a:chOff x="940403" y="4672929"/>
            <a:chExt cx="2500115" cy="763094"/>
          </a:xfrm>
        </p:grpSpPr>
        <p:sp>
          <p:nvSpPr>
            <p:cNvPr id="8" name="文本框 56"/>
            <p:cNvSpPr txBox="1"/>
            <p:nvPr/>
          </p:nvSpPr>
          <p:spPr>
            <a:xfrm>
              <a:off x="940403" y="4672929"/>
              <a:ext cx="2500115" cy="7630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algn="l"/>
              <a:r>
                <a:rPr lang="en-US" altLang="zh-CN" sz="4000">
                  <a:solidFill>
                    <a:srgbClr val="002060"/>
                  </a:solidFill>
                </a:rPr>
                <a:t>Ân tình</a:t>
              </a:r>
            </a:p>
          </p:txBody>
        </p:sp>
        <p:sp>
          <p:nvSpPr>
            <p:cNvPr id="9" name="矩形 57"/>
            <p:cNvSpPr/>
            <p:nvPr/>
          </p:nvSpPr>
          <p:spPr>
            <a:xfrm>
              <a:off x="1022381" y="4890938"/>
              <a:ext cx="2336160" cy="327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21">
            <a:extLst>
              <a:ext uri="{FF2B5EF4-FFF2-40B4-BE49-F238E27FC236}">
                <a16:creationId xmlns:a16="http://schemas.microsoft.com/office/drawing/2014/main" id="{991D146B-EB6F-4ABA-994D-99EF3D84F184}"/>
              </a:ext>
            </a:extLst>
          </p:cNvPr>
          <p:cNvGrpSpPr/>
          <p:nvPr/>
        </p:nvGrpSpPr>
        <p:grpSpPr>
          <a:xfrm>
            <a:off x="2542894" y="1652729"/>
            <a:ext cx="7667905" cy="900282"/>
            <a:chOff x="5866986" y="2385664"/>
            <a:chExt cx="6325014" cy="2156111"/>
          </a:xfrm>
        </p:grpSpPr>
        <p:sp>
          <p:nvSpPr>
            <p:cNvPr id="11" name="矩形 7">
              <a:extLst>
                <a:ext uri="{FF2B5EF4-FFF2-40B4-BE49-F238E27FC236}">
                  <a16:creationId xmlns:a16="http://schemas.microsoft.com/office/drawing/2014/main" id="{88E66343-FF1B-4917-ABF1-8233162CF08D}"/>
                </a:ext>
              </a:extLst>
            </p:cNvPr>
            <p:cNvSpPr/>
            <p:nvPr/>
          </p:nvSpPr>
          <p:spPr>
            <a:xfrm flipH="1">
              <a:off x="6045200" y="2385664"/>
              <a:ext cx="6146800" cy="2156111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FDF604E1-96E6-45BE-8145-51B01EE49A8B}"/>
                </a:ext>
              </a:extLst>
            </p:cNvPr>
            <p:cNvSpPr txBox="1"/>
            <p:nvPr/>
          </p:nvSpPr>
          <p:spPr>
            <a:xfrm>
              <a:off x="5866986" y="2705897"/>
              <a:ext cx="6146799" cy="1253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Có ơn nghĩa, tình cảm sâu nặng với nhau</a:t>
              </a:r>
              <a:endParaRPr lang="zh-C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43"/>
          <p:cNvGrpSpPr/>
          <p:nvPr/>
        </p:nvGrpSpPr>
        <p:grpSpPr>
          <a:xfrm>
            <a:off x="227010" y="3398294"/>
            <a:ext cx="1644835" cy="1644835"/>
            <a:chOff x="5956165" y="3841709"/>
            <a:chExt cx="1644835" cy="1644835"/>
          </a:xfrm>
        </p:grpSpPr>
        <p:sp>
          <p:nvSpPr>
            <p:cNvPr id="14" name="Teardrop 15"/>
            <p:cNvSpPr/>
            <p:nvPr/>
          </p:nvSpPr>
          <p:spPr>
            <a:xfrm rot="2823591">
              <a:off x="5956165" y="3841709"/>
              <a:ext cx="1644835" cy="1644835"/>
            </a:xfrm>
            <a:prstGeom prst="teardrop">
              <a:avLst/>
            </a:prstGeom>
            <a:solidFill>
              <a:schemeClr val="accent6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Teardrop 16"/>
            <p:cNvSpPr/>
            <p:nvPr/>
          </p:nvSpPr>
          <p:spPr>
            <a:xfrm rot="2812613">
              <a:off x="6267924" y="4141447"/>
              <a:ext cx="1032609" cy="1032609"/>
            </a:xfrm>
            <a:prstGeom prst="teardrop">
              <a:avLst/>
            </a:prstGeom>
            <a:solidFill>
              <a:srgbClr val="484849"/>
            </a:solidFill>
            <a:ln w="12700">
              <a:solidFill>
                <a:schemeClr val="bg1">
                  <a:lumMod val="8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19"/>
            <p:cNvSpPr>
              <a:spLocks/>
            </p:cNvSpPr>
            <p:nvPr/>
          </p:nvSpPr>
          <p:spPr bwMode="auto">
            <a:xfrm rot="5400000">
              <a:off x="6549263" y="4454361"/>
              <a:ext cx="442860" cy="436441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7" name="组合 55"/>
          <p:cNvGrpSpPr/>
          <p:nvPr/>
        </p:nvGrpSpPr>
        <p:grpSpPr>
          <a:xfrm>
            <a:off x="2326841" y="3880618"/>
            <a:ext cx="3041324" cy="763094"/>
            <a:chOff x="940403" y="4672929"/>
            <a:chExt cx="2500115" cy="763094"/>
          </a:xfrm>
        </p:grpSpPr>
        <p:sp>
          <p:nvSpPr>
            <p:cNvPr id="18" name="文本框 56"/>
            <p:cNvSpPr txBox="1"/>
            <p:nvPr/>
          </p:nvSpPr>
          <p:spPr>
            <a:xfrm>
              <a:off x="940403" y="4672929"/>
              <a:ext cx="2500115" cy="7630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</a:defRPr>
              </a:lvl1pPr>
            </a:lstStyle>
            <a:p>
              <a:pPr algn="l"/>
              <a:r>
                <a:rPr lang="en-US" altLang="zh-CN" sz="4000">
                  <a:solidFill>
                    <a:srgbClr val="002060"/>
                  </a:solidFill>
                </a:rPr>
                <a:t>Thủy chung</a:t>
              </a:r>
            </a:p>
          </p:txBody>
        </p:sp>
        <p:sp>
          <p:nvSpPr>
            <p:cNvPr id="19" name="矩形 57"/>
            <p:cNvSpPr/>
            <p:nvPr/>
          </p:nvSpPr>
          <p:spPr>
            <a:xfrm>
              <a:off x="1022381" y="4890938"/>
              <a:ext cx="2336160" cy="327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0" name="组合 21">
            <a:extLst>
              <a:ext uri="{FF2B5EF4-FFF2-40B4-BE49-F238E27FC236}">
                <a16:creationId xmlns:a16="http://schemas.microsoft.com/office/drawing/2014/main" id="{991D146B-EB6F-4ABA-994D-99EF3D84F184}"/>
              </a:ext>
            </a:extLst>
          </p:cNvPr>
          <p:cNvGrpSpPr/>
          <p:nvPr/>
        </p:nvGrpSpPr>
        <p:grpSpPr>
          <a:xfrm>
            <a:off x="2758945" y="4990317"/>
            <a:ext cx="5712558" cy="900282"/>
            <a:chOff x="5866986" y="2254379"/>
            <a:chExt cx="6265278" cy="2156111"/>
          </a:xfrm>
        </p:grpSpPr>
        <p:sp>
          <p:nvSpPr>
            <p:cNvPr id="21" name="矩形 7">
              <a:extLst>
                <a:ext uri="{FF2B5EF4-FFF2-40B4-BE49-F238E27FC236}">
                  <a16:creationId xmlns:a16="http://schemas.microsoft.com/office/drawing/2014/main" id="{88E66343-FF1B-4917-ABF1-8233162CF08D}"/>
                </a:ext>
              </a:extLst>
            </p:cNvPr>
            <p:cNvSpPr/>
            <p:nvPr/>
          </p:nvSpPr>
          <p:spPr>
            <a:xfrm flipH="1">
              <a:off x="5985464" y="2254379"/>
              <a:ext cx="6146800" cy="2156111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15">
              <a:extLst>
                <a:ext uri="{FF2B5EF4-FFF2-40B4-BE49-F238E27FC236}">
                  <a16:creationId xmlns:a16="http://schemas.microsoft.com/office/drawing/2014/main" id="{FDF604E1-96E6-45BE-8145-51B01EE49A8B}"/>
                </a:ext>
              </a:extLst>
            </p:cNvPr>
            <p:cNvSpPr txBox="1"/>
            <p:nvPr/>
          </p:nvSpPr>
          <p:spPr>
            <a:xfrm>
              <a:off x="5866986" y="2705897"/>
              <a:ext cx="6146799" cy="1253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Trước sau không thay đổi</a:t>
              </a:r>
              <a:endParaRPr lang="zh-C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2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512618" y="207818"/>
            <a:ext cx="5126183" cy="68728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文本框 40"/>
          <p:cNvSpPr txBox="1"/>
          <p:nvPr/>
        </p:nvSpPr>
        <p:spPr>
          <a:xfrm>
            <a:off x="1330349" y="259072"/>
            <a:ext cx="517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图片 4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27">
            <a:off x="-8233" y="-3420"/>
            <a:ext cx="1266105" cy="619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181600" y="69275"/>
            <a:ext cx="6677891" cy="5578041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Ta về, mình có nhớ ta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Ta về, ta nhớ những hoa cùng người.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 Rừng xanh hoa chuối đỏ tươi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Đèo cao nắng ánh dao gài thắt lưng.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Ngày xuân mơ nở trắng rừng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Nhớ người đan nón chuốt từng sợi giang.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Ve kêu rừng phách đổ vàng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Nhớ cô em gái hái măng một mình.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Rừng thu trăng rọi hòa bình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Nhớ ai tiếng hát ân tình thủy chung.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altLang="en-US" sz="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Nhớ khi giặc đến giặc lùng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Rừng cây núi đá ta cùng đánh Tây.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Núi giăng thành lũy sắt dày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Rừng che bộ đội, rừng vây quân thù.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    Mênh mông bốn mặt sương mù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Đất trời ta cả chiến khu một lòng.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6509"/>
            <a:ext cx="5749596" cy="50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4"/>
          <a:stretch/>
        </p:blipFill>
        <p:spPr>
          <a:xfrm>
            <a:off x="-254203" y="0"/>
            <a:ext cx="5660148" cy="3069342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759624" y="3615667"/>
            <a:ext cx="939376" cy="9393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94312" y="373141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/>
              <a:t>2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942084" y="3464262"/>
            <a:ext cx="4113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造字工房悦黑体验版常规体" pitchFamily="2" charset="-122"/>
                <a:cs typeface="Times New Roman" pitchFamily="18" charset="0"/>
              </a:rPr>
              <a:t>Tìm</a:t>
            </a:r>
            <a:r>
              <a:rPr kumimoji="0" lang="en-US" altLang="zh-CN" sz="6000" b="0" i="0" u="none" strike="noStrike" kern="1200" cap="none" spc="0" normalizeH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造字工房悦黑体验版常规体" pitchFamily="2" charset="-122"/>
                <a:cs typeface="Times New Roman" pitchFamily="18" charset="0"/>
              </a:rPr>
              <a:t> hiểu bài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造字工房悦黑体验版常规体" pitchFamily="2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608219" y="3464262"/>
            <a:ext cx="1242186" cy="1242186"/>
          </a:xfrm>
          <a:prstGeom prst="ellipse">
            <a:avLst/>
          </a:prstGeom>
          <a:noFill/>
          <a:ln cap="rnd" cmpd="sng">
            <a:solidFill>
              <a:schemeClr val="bg1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4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9"/>
          <p:cNvSpPr/>
          <p:nvPr/>
        </p:nvSpPr>
        <p:spPr>
          <a:xfrm flipH="1">
            <a:off x="330556" y="275782"/>
            <a:ext cx="1233340" cy="1116249"/>
          </a:xfrm>
          <a:custGeom>
            <a:avLst/>
            <a:gdLst>
              <a:gd name="connsiteX0" fmla="*/ 54743 w 2391607"/>
              <a:gd name="connsiteY0" fmla="*/ 1074292 h 1884257"/>
              <a:gd name="connsiteX1" fmla="*/ 54744 w 2391607"/>
              <a:gd name="connsiteY1" fmla="*/ 1074293 h 1884257"/>
              <a:gd name="connsiteX2" fmla="*/ 54744 w 2391607"/>
              <a:gd name="connsiteY2" fmla="*/ 1074292 h 1884257"/>
              <a:gd name="connsiteX3" fmla="*/ 55244 w 2391607"/>
              <a:gd name="connsiteY3" fmla="*/ 809421 h 1884257"/>
              <a:gd name="connsiteX4" fmla="*/ 55155 w 2391607"/>
              <a:gd name="connsiteY4" fmla="*/ 809554 h 1884257"/>
              <a:gd name="connsiteX5" fmla="*/ 54744 w 2391607"/>
              <a:gd name="connsiteY5" fmla="*/ 809965 h 1884257"/>
              <a:gd name="connsiteX6" fmla="*/ 30794 w 2391607"/>
              <a:gd name="connsiteY6" fmla="*/ 839285 h 1884257"/>
              <a:gd name="connsiteX7" fmla="*/ 15448 w 2391607"/>
              <a:gd name="connsiteY7" fmla="*/ 868447 h 1884257"/>
              <a:gd name="connsiteX8" fmla="*/ 15188 w 2391607"/>
              <a:gd name="connsiteY8" fmla="*/ 868832 h 1884257"/>
              <a:gd name="connsiteX9" fmla="*/ 15153 w 2391607"/>
              <a:gd name="connsiteY9" fmla="*/ 869008 h 1884257"/>
              <a:gd name="connsiteX10" fmla="*/ 13686 w 2391607"/>
              <a:gd name="connsiteY10" fmla="*/ 871795 h 1884257"/>
              <a:gd name="connsiteX11" fmla="*/ 13684 w 2391607"/>
              <a:gd name="connsiteY11" fmla="*/ 871808 h 1884257"/>
              <a:gd name="connsiteX12" fmla="*/ 856 w 2391607"/>
              <a:gd name="connsiteY12" fmla="*/ 924213 h 1884257"/>
              <a:gd name="connsiteX13" fmla="*/ 1375 w 2391607"/>
              <a:gd name="connsiteY13" fmla="*/ 935061 h 1884257"/>
              <a:gd name="connsiteX14" fmla="*/ 0 w 2391607"/>
              <a:gd name="connsiteY14" fmla="*/ 942128 h 1884257"/>
              <a:gd name="connsiteX15" fmla="*/ 2273 w 2391607"/>
              <a:gd name="connsiteY15" fmla="*/ 953807 h 1884257"/>
              <a:gd name="connsiteX16" fmla="*/ 3422 w 2391607"/>
              <a:gd name="connsiteY16" fmla="*/ 977827 h 1884257"/>
              <a:gd name="connsiteX17" fmla="*/ 11340 w 2391607"/>
              <a:gd name="connsiteY17" fmla="*/ 1000404 h 1884257"/>
              <a:gd name="connsiteX18" fmla="*/ 13686 w 2391607"/>
              <a:gd name="connsiteY18" fmla="*/ 1012463 h 1884257"/>
              <a:gd name="connsiteX19" fmla="*/ 19329 w 2391607"/>
              <a:gd name="connsiteY19" fmla="*/ 1023185 h 1884257"/>
              <a:gd name="connsiteX20" fmla="*/ 21385 w 2391607"/>
              <a:gd name="connsiteY20" fmla="*/ 1029049 h 1884257"/>
              <a:gd name="connsiteX21" fmla="*/ 24981 w 2391607"/>
              <a:gd name="connsiteY21" fmla="*/ 1033926 h 1884257"/>
              <a:gd name="connsiteX22" fmla="*/ 30794 w 2391607"/>
              <a:gd name="connsiteY22" fmla="*/ 1044972 h 1884257"/>
              <a:gd name="connsiteX23" fmla="*/ 54744 w 2391607"/>
              <a:gd name="connsiteY23" fmla="*/ 1074292 h 1884257"/>
              <a:gd name="connsiteX24" fmla="*/ 54747 w 2391607"/>
              <a:gd name="connsiteY24" fmla="*/ 1074295 h 1884257"/>
              <a:gd name="connsiteX25" fmla="*/ 809964 w 2391607"/>
              <a:gd name="connsiteY25" fmla="*/ 1829513 h 1884257"/>
              <a:gd name="connsiteX26" fmla="*/ 1074292 w 2391607"/>
              <a:gd name="connsiteY26" fmla="*/ 1829513 h 1884257"/>
              <a:gd name="connsiteX27" fmla="*/ 1074292 w 2391607"/>
              <a:gd name="connsiteY27" fmla="*/ 1829514 h 1884257"/>
              <a:gd name="connsiteX28" fmla="*/ 1074292 w 2391607"/>
              <a:gd name="connsiteY28" fmla="*/ 1565186 h 1884257"/>
              <a:gd name="connsiteX29" fmla="*/ 637599 w 2391607"/>
              <a:gd name="connsiteY29" fmla="*/ 1128492 h 1884257"/>
              <a:gd name="connsiteX30" fmla="*/ 2204698 w 2391607"/>
              <a:gd name="connsiteY30" fmla="*/ 1128493 h 1884257"/>
              <a:gd name="connsiteX31" fmla="*/ 2391606 w 2391607"/>
              <a:gd name="connsiteY31" fmla="*/ 941585 h 1884257"/>
              <a:gd name="connsiteX32" fmla="*/ 2391607 w 2391607"/>
              <a:gd name="connsiteY32" fmla="*/ 941585 h 1884257"/>
              <a:gd name="connsiteX33" fmla="*/ 2204699 w 2391607"/>
              <a:gd name="connsiteY33" fmla="*/ 754677 h 1884257"/>
              <a:gd name="connsiteX34" fmla="*/ 638687 w 2391607"/>
              <a:gd name="connsiteY34" fmla="*/ 754677 h 1884257"/>
              <a:gd name="connsiteX35" fmla="*/ 1074292 w 2391607"/>
              <a:gd name="connsiteY35" fmla="*/ 319073 h 1884257"/>
              <a:gd name="connsiteX36" fmla="*/ 1074292 w 2391607"/>
              <a:gd name="connsiteY36" fmla="*/ 54745 h 1884257"/>
              <a:gd name="connsiteX37" fmla="*/ 1074292 w 2391607"/>
              <a:gd name="connsiteY37" fmla="*/ 54744 h 1884257"/>
              <a:gd name="connsiteX38" fmla="*/ 809965 w 2391607"/>
              <a:gd name="connsiteY38" fmla="*/ 54744 h 1884257"/>
              <a:gd name="connsiteX39" fmla="*/ 55377 w 2391607"/>
              <a:gd name="connsiteY39" fmla="*/ 809332 h 188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91607" h="1884257">
                <a:moveTo>
                  <a:pt x="54743" y="1074292"/>
                </a:moveTo>
                <a:lnTo>
                  <a:pt x="54744" y="1074293"/>
                </a:lnTo>
                <a:lnTo>
                  <a:pt x="54744" y="1074292"/>
                </a:lnTo>
                <a:close/>
                <a:moveTo>
                  <a:pt x="55244" y="809421"/>
                </a:moveTo>
                <a:lnTo>
                  <a:pt x="55155" y="809554"/>
                </a:lnTo>
                <a:lnTo>
                  <a:pt x="54744" y="809965"/>
                </a:lnTo>
                <a:cubicBezTo>
                  <a:pt x="45620" y="819089"/>
                  <a:pt x="37637" y="828921"/>
                  <a:pt x="30794" y="839285"/>
                </a:cubicBezTo>
                <a:lnTo>
                  <a:pt x="15448" y="868447"/>
                </a:lnTo>
                <a:lnTo>
                  <a:pt x="15188" y="868832"/>
                </a:lnTo>
                <a:lnTo>
                  <a:pt x="15153" y="869008"/>
                </a:lnTo>
                <a:lnTo>
                  <a:pt x="13686" y="871795"/>
                </a:lnTo>
                <a:lnTo>
                  <a:pt x="13684" y="871808"/>
                </a:lnTo>
                <a:lnTo>
                  <a:pt x="856" y="924213"/>
                </a:lnTo>
                <a:lnTo>
                  <a:pt x="1375" y="935061"/>
                </a:lnTo>
                <a:lnTo>
                  <a:pt x="0" y="942128"/>
                </a:lnTo>
                <a:lnTo>
                  <a:pt x="2273" y="953807"/>
                </a:lnTo>
                <a:lnTo>
                  <a:pt x="3422" y="977827"/>
                </a:lnTo>
                <a:lnTo>
                  <a:pt x="11340" y="1000404"/>
                </a:lnTo>
                <a:lnTo>
                  <a:pt x="13686" y="1012463"/>
                </a:lnTo>
                <a:lnTo>
                  <a:pt x="19329" y="1023185"/>
                </a:lnTo>
                <a:lnTo>
                  <a:pt x="21385" y="1029049"/>
                </a:lnTo>
                <a:lnTo>
                  <a:pt x="24981" y="1033926"/>
                </a:lnTo>
                <a:lnTo>
                  <a:pt x="30794" y="1044972"/>
                </a:lnTo>
                <a:lnTo>
                  <a:pt x="54744" y="1074292"/>
                </a:lnTo>
                <a:lnTo>
                  <a:pt x="54747" y="1074295"/>
                </a:lnTo>
                <a:lnTo>
                  <a:pt x="809964" y="1829513"/>
                </a:lnTo>
                <a:cubicBezTo>
                  <a:pt x="882956" y="1902505"/>
                  <a:pt x="1001300" y="1902505"/>
                  <a:pt x="1074292" y="1829513"/>
                </a:cubicBezTo>
                <a:lnTo>
                  <a:pt x="1074292" y="1829514"/>
                </a:lnTo>
                <a:cubicBezTo>
                  <a:pt x="1147284" y="1756522"/>
                  <a:pt x="1147284" y="1638178"/>
                  <a:pt x="1074292" y="1565186"/>
                </a:cubicBezTo>
                <a:lnTo>
                  <a:pt x="637599" y="1128492"/>
                </a:lnTo>
                <a:lnTo>
                  <a:pt x="2204698" y="1128493"/>
                </a:lnTo>
                <a:cubicBezTo>
                  <a:pt x="2307924" y="1128493"/>
                  <a:pt x="2391606" y="1044811"/>
                  <a:pt x="2391606" y="941585"/>
                </a:cubicBezTo>
                <a:lnTo>
                  <a:pt x="2391607" y="941585"/>
                </a:lnTo>
                <a:cubicBezTo>
                  <a:pt x="2391607" y="838359"/>
                  <a:pt x="2307925" y="754677"/>
                  <a:pt x="2204699" y="754677"/>
                </a:cubicBezTo>
                <a:lnTo>
                  <a:pt x="638687" y="754677"/>
                </a:lnTo>
                <a:lnTo>
                  <a:pt x="1074292" y="319073"/>
                </a:lnTo>
                <a:cubicBezTo>
                  <a:pt x="1147283" y="246081"/>
                  <a:pt x="1147283" y="127737"/>
                  <a:pt x="1074292" y="54745"/>
                </a:cubicBezTo>
                <a:lnTo>
                  <a:pt x="1074292" y="54744"/>
                </a:lnTo>
                <a:cubicBezTo>
                  <a:pt x="1001301" y="-18248"/>
                  <a:pt x="882956" y="-18248"/>
                  <a:pt x="809965" y="54744"/>
                </a:cubicBezTo>
                <a:lnTo>
                  <a:pt x="55377" y="809332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/>
          </a:p>
        </p:txBody>
      </p:sp>
      <p:sp>
        <p:nvSpPr>
          <p:cNvPr id="4" name="文本框 41"/>
          <p:cNvSpPr txBox="1"/>
          <p:nvPr/>
        </p:nvSpPr>
        <p:spPr>
          <a:xfrm>
            <a:off x="1905334" y="492274"/>
            <a:ext cx="8776519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</a:defRPr>
            </a:lvl1pPr>
          </a:lstStyle>
          <a:p>
            <a:pPr algn="l"/>
            <a:r>
              <a:rPr lang="en-US" alt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cán bộ về xuôi nhớ những gì ở Việt Bắc?</a:t>
            </a:r>
            <a:endParaRPr lang="zh-CN" alt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DA9660D9-AFD4-4B69-B1DA-6F7CA577B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247" flipH="1">
            <a:off x="7542158" y="2047592"/>
            <a:ext cx="4102682" cy="2712060"/>
          </a:xfrm>
          <a:prstGeom prst="rect">
            <a:avLst/>
          </a:prstGeom>
        </p:spPr>
      </p:pic>
      <p:sp>
        <p:nvSpPr>
          <p:cNvPr id="11" name="矩形 7">
            <a:extLst>
              <a:ext uri="{FF2B5EF4-FFF2-40B4-BE49-F238E27FC236}">
                <a16:creationId xmlns:a16="http://schemas.microsoft.com/office/drawing/2014/main" id="{88E66343-FF1B-4917-ABF1-8233162CF08D}"/>
              </a:ext>
            </a:extLst>
          </p:cNvPr>
          <p:cNvSpPr/>
          <p:nvPr/>
        </p:nvSpPr>
        <p:spPr>
          <a:xfrm flipH="1">
            <a:off x="1563896" y="3913324"/>
            <a:ext cx="9538974" cy="80443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4">
            <a:extLst>
              <a:ext uri="{FF2B5EF4-FFF2-40B4-BE49-F238E27FC236}">
                <a16:creationId xmlns:a16="http://schemas.microsoft.com/office/drawing/2014/main" id="{6429EE0F-0501-497D-9E21-6B214D09D7B9}"/>
              </a:ext>
            </a:extLst>
          </p:cNvPr>
          <p:cNvSpPr/>
          <p:nvPr/>
        </p:nvSpPr>
        <p:spPr>
          <a:xfrm>
            <a:off x="2874629" y="4053931"/>
            <a:ext cx="8228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i="1">
                <a:solidFill>
                  <a:schemeClr val="bg1"/>
                </a:solidFill>
                <a:latin typeface="Times New Roman" panose="02020603050405020304" pitchFamily="18" charset="0"/>
              </a:rPr>
              <a:t>Người cán bộ về xuôi nhớ hoa, nhớ người ở Việt Bắc.</a:t>
            </a:r>
          </a:p>
        </p:txBody>
      </p:sp>
      <p:pic>
        <p:nvPicPr>
          <p:cNvPr id="14" name="图片 2" descr="图片包含 鲜花, 花瓶, 餐桌, 植物&#10;&#10;已生成极高可信度的说明">
            <a:extLst>
              <a:ext uri="{FF2B5EF4-FFF2-40B4-BE49-F238E27FC236}">
                <a16:creationId xmlns:a16="http://schemas.microsoft.com/office/drawing/2014/main" id="{BD4A615D-8A48-48CF-A978-953024652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506">
            <a:off x="824815" y="2441448"/>
            <a:ext cx="2379889" cy="322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1"/>
          <p:cNvSpPr/>
          <p:nvPr/>
        </p:nvSpPr>
        <p:spPr>
          <a:xfrm rot="2691973" flipH="1">
            <a:off x="212046" y="492710"/>
            <a:ext cx="991707" cy="1010584"/>
          </a:xfrm>
          <a:custGeom>
            <a:avLst/>
            <a:gdLst>
              <a:gd name="connsiteX0" fmla="*/ 187647 w 1800995"/>
              <a:gd name="connsiteY0" fmla="*/ 0 h 1800256"/>
              <a:gd name="connsiteX1" fmla="*/ 187490 w 1800995"/>
              <a:gd name="connsiteY1" fmla="*/ 31 h 1800256"/>
              <a:gd name="connsiteX2" fmla="*/ 186909 w 1800995"/>
              <a:gd name="connsiteY2" fmla="*/ 31 h 1800256"/>
              <a:gd name="connsiteX3" fmla="*/ 149241 w 1800995"/>
              <a:gd name="connsiteY3" fmla="*/ 3828 h 1800256"/>
              <a:gd name="connsiteX4" fmla="*/ 117770 w 1800995"/>
              <a:gd name="connsiteY4" fmla="*/ 13598 h 1800256"/>
              <a:gd name="connsiteX5" fmla="*/ 117314 w 1800995"/>
              <a:gd name="connsiteY5" fmla="*/ 13687 h 1800256"/>
              <a:gd name="connsiteX6" fmla="*/ 117164 w 1800995"/>
              <a:gd name="connsiteY6" fmla="*/ 13786 h 1800256"/>
              <a:gd name="connsiteX7" fmla="*/ 114156 w 1800995"/>
              <a:gd name="connsiteY7" fmla="*/ 14719 h 1800256"/>
              <a:gd name="connsiteX8" fmla="*/ 75080 w 1800995"/>
              <a:gd name="connsiteY8" fmla="*/ 37163 h 1800256"/>
              <a:gd name="connsiteX9" fmla="*/ 61092 w 1800995"/>
              <a:gd name="connsiteY9" fmla="*/ 50498 h 1800256"/>
              <a:gd name="connsiteX10" fmla="*/ 54746 w 1800995"/>
              <a:gd name="connsiteY10" fmla="*/ 54777 h 1800256"/>
              <a:gd name="connsiteX11" fmla="*/ 51403 w 1800995"/>
              <a:gd name="connsiteY11" fmla="*/ 59735 h 1800256"/>
              <a:gd name="connsiteX12" fmla="*/ 42682 w 1800995"/>
              <a:gd name="connsiteY12" fmla="*/ 68049 h 1800256"/>
              <a:gd name="connsiteX13" fmla="*/ 18433 w 1800995"/>
              <a:gd name="connsiteY13" fmla="*/ 105907 h 1800256"/>
              <a:gd name="connsiteX14" fmla="*/ 16590 w 1800995"/>
              <a:gd name="connsiteY14" fmla="*/ 111370 h 1800256"/>
              <a:gd name="connsiteX15" fmla="*/ 14690 w 1800995"/>
              <a:gd name="connsiteY15" fmla="*/ 114188 h 1800256"/>
              <a:gd name="connsiteX16" fmla="*/ 3801 w 1800995"/>
              <a:gd name="connsiteY16" fmla="*/ 149265 h 1800256"/>
              <a:gd name="connsiteX17" fmla="*/ 3799 w 1800995"/>
              <a:gd name="connsiteY17" fmla="*/ 149271 h 1800256"/>
              <a:gd name="connsiteX18" fmla="*/ 3799 w 1800995"/>
              <a:gd name="connsiteY18" fmla="*/ 149272 h 1800256"/>
              <a:gd name="connsiteX19" fmla="*/ 3799 w 1800995"/>
              <a:gd name="connsiteY19" fmla="*/ 149272 h 1800256"/>
              <a:gd name="connsiteX20" fmla="*/ 3414 w 1800995"/>
              <a:gd name="connsiteY20" fmla="*/ 153089 h 1800256"/>
              <a:gd name="connsiteX21" fmla="*/ 1 w 1800995"/>
              <a:gd name="connsiteY21" fmla="*/ 186939 h 1800256"/>
              <a:gd name="connsiteX22" fmla="*/ 2 w 1800995"/>
              <a:gd name="connsiteY22" fmla="*/ 186944 h 1800256"/>
              <a:gd name="connsiteX23" fmla="*/ 0 w 1800995"/>
              <a:gd name="connsiteY23" fmla="*/ 1254983 h 1800256"/>
              <a:gd name="connsiteX24" fmla="*/ 186909 w 1800995"/>
              <a:gd name="connsiteY24" fmla="*/ 1441891 h 1800256"/>
              <a:gd name="connsiteX25" fmla="*/ 186909 w 1800995"/>
              <a:gd name="connsiteY25" fmla="*/ 1441892 h 1800256"/>
              <a:gd name="connsiteX26" fmla="*/ 373817 w 1800995"/>
              <a:gd name="connsiteY26" fmla="*/ 1254984 h 1800256"/>
              <a:gd name="connsiteX27" fmla="*/ 373817 w 1800995"/>
              <a:gd name="connsiteY27" fmla="*/ 637405 h 1800256"/>
              <a:gd name="connsiteX28" fmla="*/ 1481923 w 1800995"/>
              <a:gd name="connsiteY28" fmla="*/ 1745512 h 1800256"/>
              <a:gd name="connsiteX29" fmla="*/ 1746251 w 1800995"/>
              <a:gd name="connsiteY29" fmla="*/ 1745512 h 1800256"/>
              <a:gd name="connsiteX30" fmla="*/ 1746251 w 1800995"/>
              <a:gd name="connsiteY30" fmla="*/ 1481185 h 1800256"/>
              <a:gd name="connsiteX31" fmla="*/ 638913 w 1800995"/>
              <a:gd name="connsiteY31" fmla="*/ 373847 h 1800256"/>
              <a:gd name="connsiteX32" fmla="*/ 1254951 w 1800995"/>
              <a:gd name="connsiteY32" fmla="*/ 373847 h 1800256"/>
              <a:gd name="connsiteX33" fmla="*/ 1441859 w 1800995"/>
              <a:gd name="connsiteY33" fmla="*/ 186939 h 1800256"/>
              <a:gd name="connsiteX34" fmla="*/ 1441860 w 1800995"/>
              <a:gd name="connsiteY34" fmla="*/ 186939 h 1800256"/>
              <a:gd name="connsiteX35" fmla="*/ 1254952 w 1800995"/>
              <a:gd name="connsiteY35" fmla="*/ 31 h 1800256"/>
              <a:gd name="connsiteX36" fmla="*/ 187804 w 1800995"/>
              <a:gd name="connsiteY36" fmla="*/ 31 h 180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800995" h="1800256">
                <a:moveTo>
                  <a:pt x="187647" y="0"/>
                </a:moveTo>
                <a:lnTo>
                  <a:pt x="187490" y="31"/>
                </a:lnTo>
                <a:lnTo>
                  <a:pt x="186909" y="31"/>
                </a:lnTo>
                <a:cubicBezTo>
                  <a:pt x="174006" y="31"/>
                  <a:pt x="161408" y="1339"/>
                  <a:pt x="149241" y="3828"/>
                </a:cubicBezTo>
                <a:lnTo>
                  <a:pt x="117770" y="13598"/>
                </a:lnTo>
                <a:lnTo>
                  <a:pt x="117314" y="13687"/>
                </a:lnTo>
                <a:lnTo>
                  <a:pt x="117164" y="13786"/>
                </a:lnTo>
                <a:lnTo>
                  <a:pt x="114156" y="14719"/>
                </a:lnTo>
                <a:cubicBezTo>
                  <a:pt x="100180" y="20631"/>
                  <a:pt x="87073" y="28194"/>
                  <a:pt x="75080" y="37163"/>
                </a:cubicBezTo>
                <a:lnTo>
                  <a:pt x="61092" y="50498"/>
                </a:lnTo>
                <a:lnTo>
                  <a:pt x="54746" y="54777"/>
                </a:lnTo>
                <a:lnTo>
                  <a:pt x="51403" y="59735"/>
                </a:lnTo>
                <a:lnTo>
                  <a:pt x="42682" y="68049"/>
                </a:lnTo>
                <a:cubicBezTo>
                  <a:pt x="33160" y="79588"/>
                  <a:pt x="24995" y="92289"/>
                  <a:pt x="18433" y="105907"/>
                </a:cubicBezTo>
                <a:lnTo>
                  <a:pt x="16590" y="111370"/>
                </a:lnTo>
                <a:lnTo>
                  <a:pt x="14690" y="114188"/>
                </a:lnTo>
                <a:lnTo>
                  <a:pt x="3801" y="149265"/>
                </a:lnTo>
                <a:lnTo>
                  <a:pt x="3799" y="149271"/>
                </a:lnTo>
                <a:lnTo>
                  <a:pt x="3799" y="149272"/>
                </a:lnTo>
                <a:lnTo>
                  <a:pt x="3799" y="149272"/>
                </a:lnTo>
                <a:lnTo>
                  <a:pt x="3414" y="153089"/>
                </a:lnTo>
                <a:lnTo>
                  <a:pt x="1" y="186939"/>
                </a:lnTo>
                <a:lnTo>
                  <a:pt x="2" y="186944"/>
                </a:lnTo>
                <a:lnTo>
                  <a:pt x="0" y="1254983"/>
                </a:lnTo>
                <a:cubicBezTo>
                  <a:pt x="0" y="1358209"/>
                  <a:pt x="83683" y="1441891"/>
                  <a:pt x="186909" y="1441891"/>
                </a:cubicBezTo>
                <a:lnTo>
                  <a:pt x="186909" y="1441892"/>
                </a:lnTo>
                <a:cubicBezTo>
                  <a:pt x="290135" y="1441892"/>
                  <a:pt x="373817" y="1358210"/>
                  <a:pt x="373817" y="1254984"/>
                </a:cubicBezTo>
                <a:lnTo>
                  <a:pt x="373817" y="637405"/>
                </a:lnTo>
                <a:lnTo>
                  <a:pt x="1481923" y="1745512"/>
                </a:lnTo>
                <a:cubicBezTo>
                  <a:pt x="1554915" y="1818504"/>
                  <a:pt x="1673259" y="1818504"/>
                  <a:pt x="1746251" y="1745512"/>
                </a:cubicBezTo>
                <a:cubicBezTo>
                  <a:pt x="1819243" y="1672521"/>
                  <a:pt x="1819243" y="1554176"/>
                  <a:pt x="1746251" y="1481185"/>
                </a:cubicBezTo>
                <a:lnTo>
                  <a:pt x="638913" y="373847"/>
                </a:lnTo>
                <a:lnTo>
                  <a:pt x="1254951" y="373847"/>
                </a:lnTo>
                <a:cubicBezTo>
                  <a:pt x="1358177" y="373847"/>
                  <a:pt x="1441859" y="290165"/>
                  <a:pt x="1441859" y="186939"/>
                </a:cubicBezTo>
                <a:lnTo>
                  <a:pt x="1441860" y="186939"/>
                </a:lnTo>
                <a:cubicBezTo>
                  <a:pt x="1441860" y="83713"/>
                  <a:pt x="1358178" y="31"/>
                  <a:pt x="1254952" y="31"/>
                </a:cubicBezTo>
                <a:lnTo>
                  <a:pt x="187804" y="31"/>
                </a:lnTo>
                <a:close/>
              </a:path>
            </a:pathLst>
          </a:custGeom>
          <a:solidFill>
            <a:schemeClr val="accent3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/>
          </a:p>
        </p:txBody>
      </p:sp>
      <p:sp>
        <p:nvSpPr>
          <p:cNvPr id="3" name="文本框 41"/>
          <p:cNvSpPr txBox="1"/>
          <p:nvPr/>
        </p:nvSpPr>
        <p:spPr>
          <a:xfrm>
            <a:off x="1474536" y="488027"/>
            <a:ext cx="9469248" cy="13480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</a:defRPr>
            </a:lvl1pPr>
          </a:lstStyle>
          <a:p>
            <a:pPr algn="l"/>
            <a:r>
              <a:rPr lang="en-US" alt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câu thơ cho thấy:</a:t>
            </a:r>
            <a:br>
              <a:rPr lang="en-US" alt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a/ Việt </a:t>
            </a:r>
            <a:r>
              <a:rPr lang="en-US" altLang="en-US" sz="36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rất đẹp.</a:t>
            </a:r>
            <a:endParaRPr lang="zh-CN" alt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20"/>
          <p:cNvSpPr>
            <a:spLocks noChangeArrowheads="1"/>
          </p:cNvSpPr>
          <p:nvPr/>
        </p:nvSpPr>
        <p:spPr bwMode="auto">
          <a:xfrm>
            <a:off x="1415799" y="2201457"/>
            <a:ext cx="558358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6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xanh hoa chuối đỏ tươi</a:t>
            </a:r>
          </a:p>
        </p:txBody>
      </p:sp>
      <p:sp>
        <p:nvSpPr>
          <p:cNvPr id="5" name="Rectangle 321"/>
          <p:cNvSpPr>
            <a:spLocks noChangeArrowheads="1"/>
          </p:cNvSpPr>
          <p:nvPr/>
        </p:nvSpPr>
        <p:spPr bwMode="auto">
          <a:xfrm>
            <a:off x="1423736" y="2672945"/>
            <a:ext cx="55515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xuân mơ nở trắng rừng</a:t>
            </a:r>
          </a:p>
        </p:txBody>
      </p:sp>
      <p:sp>
        <p:nvSpPr>
          <p:cNvPr id="6" name="Rectangle 322"/>
          <p:cNvSpPr>
            <a:spLocks noChangeArrowheads="1"/>
          </p:cNvSpPr>
          <p:nvPr/>
        </p:nvSpPr>
        <p:spPr bwMode="auto">
          <a:xfrm>
            <a:off x="1398336" y="3206345"/>
            <a:ext cx="5243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rừng phách đổ vàng</a:t>
            </a:r>
          </a:p>
        </p:txBody>
      </p:sp>
      <p:sp>
        <p:nvSpPr>
          <p:cNvPr id="7" name="Rectangle 323"/>
          <p:cNvSpPr>
            <a:spLocks noChangeArrowheads="1"/>
          </p:cNvSpPr>
          <p:nvPr/>
        </p:nvSpPr>
        <p:spPr bwMode="auto">
          <a:xfrm>
            <a:off x="1474536" y="3749270"/>
            <a:ext cx="532068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6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thu trăng rọi hòa bình</a:t>
            </a:r>
          </a:p>
        </p:txBody>
      </p:sp>
      <p:pic>
        <p:nvPicPr>
          <p:cNvPr id="8" name="Content Placeholder 3" descr="1278818474_Hoa chuoi rung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25" y="65193"/>
            <a:ext cx="3997811" cy="213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mơ_262009_2009261632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65" y="2299202"/>
            <a:ext cx="3616035" cy="222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Thu vàng Virginia | Kim Dung/Kỳ Duy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38" y="4593980"/>
            <a:ext cx="3980910" cy="21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91" y="4650170"/>
            <a:ext cx="3375872" cy="22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2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0"/>
                            </p:stCondLst>
                            <p:childTnLst>
                              <p:par>
                                <p:cTn id="2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2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800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64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64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6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2"/>
          <p:cNvSpPr/>
          <p:nvPr/>
        </p:nvSpPr>
        <p:spPr>
          <a:xfrm rot="2600617" flipH="1">
            <a:off x="449155" y="924471"/>
            <a:ext cx="999762" cy="1019768"/>
          </a:xfrm>
          <a:custGeom>
            <a:avLst/>
            <a:gdLst>
              <a:gd name="connsiteX0" fmla="*/ 187647 w 1800995"/>
              <a:gd name="connsiteY0" fmla="*/ 0 h 1800256"/>
              <a:gd name="connsiteX1" fmla="*/ 187490 w 1800995"/>
              <a:gd name="connsiteY1" fmla="*/ 31 h 1800256"/>
              <a:gd name="connsiteX2" fmla="*/ 186909 w 1800995"/>
              <a:gd name="connsiteY2" fmla="*/ 31 h 1800256"/>
              <a:gd name="connsiteX3" fmla="*/ 149241 w 1800995"/>
              <a:gd name="connsiteY3" fmla="*/ 3828 h 1800256"/>
              <a:gd name="connsiteX4" fmla="*/ 117769 w 1800995"/>
              <a:gd name="connsiteY4" fmla="*/ 13598 h 1800256"/>
              <a:gd name="connsiteX5" fmla="*/ 117313 w 1800995"/>
              <a:gd name="connsiteY5" fmla="*/ 13687 h 1800256"/>
              <a:gd name="connsiteX6" fmla="*/ 117164 w 1800995"/>
              <a:gd name="connsiteY6" fmla="*/ 13786 h 1800256"/>
              <a:gd name="connsiteX7" fmla="*/ 114156 w 1800995"/>
              <a:gd name="connsiteY7" fmla="*/ 14719 h 1800256"/>
              <a:gd name="connsiteX8" fmla="*/ 75079 w 1800995"/>
              <a:gd name="connsiteY8" fmla="*/ 37163 h 1800256"/>
              <a:gd name="connsiteX9" fmla="*/ 61094 w 1800995"/>
              <a:gd name="connsiteY9" fmla="*/ 50496 h 1800256"/>
              <a:gd name="connsiteX10" fmla="*/ 54746 w 1800995"/>
              <a:gd name="connsiteY10" fmla="*/ 54776 h 1800256"/>
              <a:gd name="connsiteX11" fmla="*/ 51402 w 1800995"/>
              <a:gd name="connsiteY11" fmla="*/ 59736 h 1800256"/>
              <a:gd name="connsiteX12" fmla="*/ 42682 w 1800995"/>
              <a:gd name="connsiteY12" fmla="*/ 68049 h 1800256"/>
              <a:gd name="connsiteX13" fmla="*/ 18433 w 1800995"/>
              <a:gd name="connsiteY13" fmla="*/ 105907 h 1800256"/>
              <a:gd name="connsiteX14" fmla="*/ 16589 w 1800995"/>
              <a:gd name="connsiteY14" fmla="*/ 111370 h 1800256"/>
              <a:gd name="connsiteX15" fmla="*/ 14690 w 1800995"/>
              <a:gd name="connsiteY15" fmla="*/ 114187 h 1800256"/>
              <a:gd name="connsiteX16" fmla="*/ 3804 w 1800995"/>
              <a:gd name="connsiteY16" fmla="*/ 149254 h 1800256"/>
              <a:gd name="connsiteX17" fmla="*/ 3799 w 1800995"/>
              <a:gd name="connsiteY17" fmla="*/ 149271 h 1800256"/>
              <a:gd name="connsiteX18" fmla="*/ 1 w 1800995"/>
              <a:gd name="connsiteY18" fmla="*/ 186939 h 1800256"/>
              <a:gd name="connsiteX19" fmla="*/ 2 w 1800995"/>
              <a:gd name="connsiteY19" fmla="*/ 186944 h 1800256"/>
              <a:gd name="connsiteX20" fmla="*/ 0 w 1800995"/>
              <a:gd name="connsiteY20" fmla="*/ 1254982 h 1800256"/>
              <a:gd name="connsiteX21" fmla="*/ 186909 w 1800995"/>
              <a:gd name="connsiteY21" fmla="*/ 1441890 h 1800256"/>
              <a:gd name="connsiteX22" fmla="*/ 186909 w 1800995"/>
              <a:gd name="connsiteY22" fmla="*/ 1441891 h 1800256"/>
              <a:gd name="connsiteX23" fmla="*/ 373817 w 1800995"/>
              <a:gd name="connsiteY23" fmla="*/ 1254983 h 1800256"/>
              <a:gd name="connsiteX24" fmla="*/ 373817 w 1800995"/>
              <a:gd name="connsiteY24" fmla="*/ 637405 h 1800256"/>
              <a:gd name="connsiteX25" fmla="*/ 1481923 w 1800995"/>
              <a:gd name="connsiteY25" fmla="*/ 1745512 h 1800256"/>
              <a:gd name="connsiteX26" fmla="*/ 1746251 w 1800995"/>
              <a:gd name="connsiteY26" fmla="*/ 1745512 h 1800256"/>
              <a:gd name="connsiteX27" fmla="*/ 1746251 w 1800995"/>
              <a:gd name="connsiteY27" fmla="*/ 1745512 h 1800256"/>
              <a:gd name="connsiteX28" fmla="*/ 1746251 w 1800995"/>
              <a:gd name="connsiteY28" fmla="*/ 1481185 h 1800256"/>
              <a:gd name="connsiteX29" fmla="*/ 638913 w 1800995"/>
              <a:gd name="connsiteY29" fmla="*/ 373847 h 1800256"/>
              <a:gd name="connsiteX30" fmla="*/ 1254951 w 1800995"/>
              <a:gd name="connsiteY30" fmla="*/ 373847 h 1800256"/>
              <a:gd name="connsiteX31" fmla="*/ 1441859 w 1800995"/>
              <a:gd name="connsiteY31" fmla="*/ 186939 h 1800256"/>
              <a:gd name="connsiteX32" fmla="*/ 1441860 w 1800995"/>
              <a:gd name="connsiteY32" fmla="*/ 186939 h 1800256"/>
              <a:gd name="connsiteX33" fmla="*/ 1254952 w 1800995"/>
              <a:gd name="connsiteY33" fmla="*/ 31 h 1800256"/>
              <a:gd name="connsiteX34" fmla="*/ 187804 w 1800995"/>
              <a:gd name="connsiteY34" fmla="*/ 31 h 180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00995" h="1800256">
                <a:moveTo>
                  <a:pt x="187647" y="0"/>
                </a:moveTo>
                <a:lnTo>
                  <a:pt x="187490" y="31"/>
                </a:lnTo>
                <a:lnTo>
                  <a:pt x="186909" y="31"/>
                </a:lnTo>
                <a:cubicBezTo>
                  <a:pt x="174006" y="31"/>
                  <a:pt x="161408" y="1339"/>
                  <a:pt x="149241" y="3828"/>
                </a:cubicBezTo>
                <a:lnTo>
                  <a:pt x="117769" y="13598"/>
                </a:lnTo>
                <a:lnTo>
                  <a:pt x="117313" y="13687"/>
                </a:lnTo>
                <a:lnTo>
                  <a:pt x="117164" y="13786"/>
                </a:lnTo>
                <a:lnTo>
                  <a:pt x="114156" y="14719"/>
                </a:lnTo>
                <a:cubicBezTo>
                  <a:pt x="100181" y="20631"/>
                  <a:pt x="87073" y="28194"/>
                  <a:pt x="75079" y="37163"/>
                </a:cubicBezTo>
                <a:lnTo>
                  <a:pt x="61094" y="50496"/>
                </a:lnTo>
                <a:lnTo>
                  <a:pt x="54746" y="54776"/>
                </a:lnTo>
                <a:lnTo>
                  <a:pt x="51402" y="59736"/>
                </a:lnTo>
                <a:lnTo>
                  <a:pt x="42682" y="68049"/>
                </a:lnTo>
                <a:cubicBezTo>
                  <a:pt x="33160" y="79587"/>
                  <a:pt x="24995" y="92288"/>
                  <a:pt x="18433" y="105907"/>
                </a:cubicBezTo>
                <a:lnTo>
                  <a:pt x="16589" y="111370"/>
                </a:lnTo>
                <a:lnTo>
                  <a:pt x="14690" y="114187"/>
                </a:lnTo>
                <a:lnTo>
                  <a:pt x="3804" y="149254"/>
                </a:lnTo>
                <a:lnTo>
                  <a:pt x="3799" y="149271"/>
                </a:lnTo>
                <a:lnTo>
                  <a:pt x="1" y="186939"/>
                </a:lnTo>
                <a:lnTo>
                  <a:pt x="2" y="186944"/>
                </a:lnTo>
                <a:lnTo>
                  <a:pt x="0" y="1254982"/>
                </a:lnTo>
                <a:cubicBezTo>
                  <a:pt x="0" y="1358208"/>
                  <a:pt x="83683" y="1441890"/>
                  <a:pt x="186909" y="1441890"/>
                </a:cubicBezTo>
                <a:lnTo>
                  <a:pt x="186909" y="1441891"/>
                </a:lnTo>
                <a:cubicBezTo>
                  <a:pt x="290135" y="1441891"/>
                  <a:pt x="373817" y="1358209"/>
                  <a:pt x="373817" y="1254983"/>
                </a:cubicBezTo>
                <a:lnTo>
                  <a:pt x="373817" y="637405"/>
                </a:lnTo>
                <a:lnTo>
                  <a:pt x="1481923" y="1745512"/>
                </a:lnTo>
                <a:cubicBezTo>
                  <a:pt x="1554915" y="1818504"/>
                  <a:pt x="1673259" y="1818504"/>
                  <a:pt x="1746251" y="1745512"/>
                </a:cubicBezTo>
                <a:lnTo>
                  <a:pt x="1746251" y="1745512"/>
                </a:lnTo>
                <a:cubicBezTo>
                  <a:pt x="1819243" y="1672521"/>
                  <a:pt x="1819243" y="1554176"/>
                  <a:pt x="1746251" y="1481185"/>
                </a:cubicBezTo>
                <a:lnTo>
                  <a:pt x="638913" y="373847"/>
                </a:lnTo>
                <a:lnTo>
                  <a:pt x="1254951" y="373847"/>
                </a:lnTo>
                <a:cubicBezTo>
                  <a:pt x="1358177" y="373847"/>
                  <a:pt x="1441859" y="290165"/>
                  <a:pt x="1441859" y="186939"/>
                </a:cubicBezTo>
                <a:lnTo>
                  <a:pt x="1441860" y="186939"/>
                </a:lnTo>
                <a:cubicBezTo>
                  <a:pt x="1441860" y="83713"/>
                  <a:pt x="1358178" y="31"/>
                  <a:pt x="1254952" y="31"/>
                </a:cubicBezTo>
                <a:lnTo>
                  <a:pt x="187804" y="31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/>
          </a:p>
        </p:txBody>
      </p:sp>
      <p:sp>
        <p:nvSpPr>
          <p:cNvPr id="3" name="文本框 41"/>
          <p:cNvSpPr txBox="1"/>
          <p:nvPr/>
        </p:nvSpPr>
        <p:spPr>
          <a:xfrm>
            <a:off x="1662545" y="1056063"/>
            <a:ext cx="6594764" cy="13480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</a:defRPr>
            </a:lvl1pPr>
          </a:lstStyle>
          <a:p>
            <a:pPr algn="l"/>
            <a:r>
              <a:rPr lang="en-US" alt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câu thơ cho thấy:</a:t>
            </a:r>
            <a:br>
              <a:rPr lang="en-US" alt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b/ Việt </a:t>
            </a:r>
            <a:r>
              <a:rPr lang="en-US" altLang="en-US" sz="36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đánh giặc rất giỏi.</a:t>
            </a:r>
            <a:endParaRPr lang="zh-CN" alt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00"/>
          <p:cNvSpPr>
            <a:spLocks noChangeArrowheads="1"/>
          </p:cNvSpPr>
          <p:nvPr/>
        </p:nvSpPr>
        <p:spPr bwMode="auto">
          <a:xfrm>
            <a:off x="2583875" y="3041071"/>
            <a:ext cx="739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solidFill>
                  <a:srgbClr val="0000FF"/>
                </a:solidFill>
              </a:rPr>
              <a:t>      </a:t>
            </a:r>
            <a:r>
              <a:rPr lang="en-US" altLang="en-US" sz="32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cây núi đá ta cùng đánh Tây.</a:t>
            </a:r>
          </a:p>
          <a:p>
            <a:pPr eaLnBrk="1" hangingPunct="1"/>
            <a:r>
              <a:rPr lang="en-US" altLang="en-US" sz="32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Núi giăng thành lũy sắt dày</a:t>
            </a:r>
          </a:p>
          <a:p>
            <a:pPr eaLnBrk="1" hangingPunct="1"/>
            <a:r>
              <a:rPr lang="en-US" altLang="en-US" sz="32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Rừng che bộ đội, rừng vây quân thù.</a:t>
            </a:r>
          </a:p>
        </p:txBody>
      </p:sp>
    </p:spTree>
    <p:extLst>
      <p:ext uri="{BB962C8B-B14F-4D97-AF65-F5344CB8AC3E}">
        <p14:creationId xmlns:p14="http://schemas.microsoft.com/office/powerpoint/2010/main" val="42891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>
            <a:extLst>
              <a:ext uri="{FF2B5EF4-FFF2-40B4-BE49-F238E27FC236}">
                <a16:creationId xmlns:a16="http://schemas.microsoft.com/office/drawing/2014/main" id="{C15B3591-290F-4E2F-BFBC-D133F02AAE7F}"/>
              </a:ext>
            </a:extLst>
          </p:cNvPr>
          <p:cNvGrpSpPr/>
          <p:nvPr/>
        </p:nvGrpSpPr>
        <p:grpSpPr>
          <a:xfrm>
            <a:off x="528638" y="771527"/>
            <a:ext cx="10981893" cy="5415451"/>
            <a:chOff x="-446258" y="1283661"/>
            <a:chExt cx="5650752" cy="2767483"/>
          </a:xfrm>
        </p:grpSpPr>
        <p:pic>
          <p:nvPicPr>
            <p:cNvPr id="3" name="图片 2" descr="图片包含 植物&#10;&#10;已生成极高可信度的说明">
              <a:extLst>
                <a:ext uri="{FF2B5EF4-FFF2-40B4-BE49-F238E27FC236}">
                  <a16:creationId xmlns:a16="http://schemas.microsoft.com/office/drawing/2014/main" id="{0622B144-5005-4B7A-A4A4-4EDBE085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94199" flipH="1">
              <a:off x="-446258" y="1283661"/>
              <a:ext cx="4102682" cy="2712060"/>
            </a:xfrm>
            <a:prstGeom prst="rect">
              <a:avLst/>
            </a:prstGeom>
          </p:spPr>
        </p:pic>
        <p:pic>
          <p:nvPicPr>
            <p:cNvPr id="4" name="图片 1" descr="图片包含 户外, 地面, 人员, 建筑物&#10;&#10;已生成高可信度的说明">
              <a:extLst>
                <a:ext uri="{FF2B5EF4-FFF2-40B4-BE49-F238E27FC236}">
                  <a16:creationId xmlns:a16="http://schemas.microsoft.com/office/drawing/2014/main" id="{42154647-689A-43FA-896D-8BCEAD246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7" b="33836"/>
            <a:stretch/>
          </p:blipFill>
          <p:spPr>
            <a:xfrm rot="10800000" flipV="1">
              <a:off x="58813" y="2114250"/>
              <a:ext cx="4724400" cy="11750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3" descr="图片包含 户外, 霉菌&#10;&#10;已生成高可信度的说明">
              <a:extLst>
                <a:ext uri="{FF2B5EF4-FFF2-40B4-BE49-F238E27FC236}">
                  <a16:creationId xmlns:a16="http://schemas.microsoft.com/office/drawing/2014/main" id="{F84C784C-32E2-42B2-BC87-4F16FDED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026" y="2527543"/>
              <a:ext cx="1450468" cy="1523601"/>
            </a:xfrm>
            <a:prstGeom prst="rect">
              <a:avLst/>
            </a:prstGeom>
          </p:spPr>
        </p:pic>
        <p:sp>
          <p:nvSpPr>
            <p:cNvPr id="6" name="矩形 4">
              <a:extLst>
                <a:ext uri="{FF2B5EF4-FFF2-40B4-BE49-F238E27FC236}">
                  <a16:creationId xmlns:a16="http://schemas.microsoft.com/office/drawing/2014/main" id="{5C703556-1062-4AF9-A963-E3E3C8E96C41}"/>
                </a:ext>
              </a:extLst>
            </p:cNvPr>
            <p:cNvSpPr/>
            <p:nvPr/>
          </p:nvSpPr>
          <p:spPr>
            <a:xfrm>
              <a:off x="135202" y="2332986"/>
              <a:ext cx="3801019" cy="80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 ngợi ý chí quyết tâm chèo lái con thuyền cách mạng của Bác trên chiến khu Việt Bắc trong thời kỳ chống thực dân pháp.</a:t>
              </a:r>
              <a:endParaRPr lang="zh-CN" altLang="en-US" sz="3200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0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3"/>
          <p:cNvSpPr/>
          <p:nvPr/>
        </p:nvSpPr>
        <p:spPr>
          <a:xfrm rot="2681649" flipH="1">
            <a:off x="293868" y="398613"/>
            <a:ext cx="552599" cy="525196"/>
          </a:xfrm>
          <a:custGeom>
            <a:avLst/>
            <a:gdLst>
              <a:gd name="connsiteX0" fmla="*/ 55484 w 1800995"/>
              <a:gd name="connsiteY0" fmla="*/ 54744 h 1800256"/>
              <a:gd name="connsiteX1" fmla="*/ 55483 w 1800995"/>
              <a:gd name="connsiteY1" fmla="*/ 54744 h 1800256"/>
              <a:gd name="connsiteX2" fmla="*/ 55484 w 1800995"/>
              <a:gd name="connsiteY2" fmla="*/ 54744 h 1800256"/>
              <a:gd name="connsiteX3" fmla="*/ 187647 w 1800995"/>
              <a:gd name="connsiteY3" fmla="*/ 0 h 1800256"/>
              <a:gd name="connsiteX4" fmla="*/ 187490 w 1800995"/>
              <a:gd name="connsiteY4" fmla="*/ 31 h 1800256"/>
              <a:gd name="connsiteX5" fmla="*/ 186909 w 1800995"/>
              <a:gd name="connsiteY5" fmla="*/ 31 h 1800256"/>
              <a:gd name="connsiteX6" fmla="*/ 122644 w 1800995"/>
              <a:gd name="connsiteY6" fmla="*/ 11373 h 1800256"/>
              <a:gd name="connsiteX7" fmla="*/ 119277 w 1800995"/>
              <a:gd name="connsiteY7" fmla="*/ 13304 h 1800256"/>
              <a:gd name="connsiteX8" fmla="*/ 117313 w 1800995"/>
              <a:gd name="connsiteY8" fmla="*/ 13687 h 1800256"/>
              <a:gd name="connsiteX9" fmla="*/ 109072 w 1800995"/>
              <a:gd name="connsiteY9" fmla="*/ 19159 h 1800256"/>
              <a:gd name="connsiteX10" fmla="*/ 68018 w 1800995"/>
              <a:gd name="connsiteY10" fmla="*/ 42712 h 1800256"/>
              <a:gd name="connsiteX11" fmla="*/ 60466 w 1800995"/>
              <a:gd name="connsiteY11" fmla="*/ 51436 h 1800256"/>
              <a:gd name="connsiteX12" fmla="*/ 55484 w 1800995"/>
              <a:gd name="connsiteY12" fmla="*/ 54744 h 1800256"/>
              <a:gd name="connsiteX13" fmla="*/ 48512 w 1800995"/>
              <a:gd name="connsiteY13" fmla="*/ 65242 h 1800256"/>
              <a:gd name="connsiteX14" fmla="*/ 27060 w 1800995"/>
              <a:gd name="connsiteY14" fmla="*/ 90021 h 1800256"/>
              <a:gd name="connsiteX15" fmla="*/ 19831 w 1800995"/>
              <a:gd name="connsiteY15" fmla="*/ 108435 h 1800256"/>
              <a:gd name="connsiteX16" fmla="*/ 14426 w 1800995"/>
              <a:gd name="connsiteY16" fmla="*/ 116574 h 1800256"/>
              <a:gd name="connsiteX17" fmla="*/ 12255 w 1800995"/>
              <a:gd name="connsiteY17" fmla="*/ 127730 h 1800256"/>
              <a:gd name="connsiteX18" fmla="*/ 3798 w 1800995"/>
              <a:gd name="connsiteY18" fmla="*/ 149271 h 1800256"/>
              <a:gd name="connsiteX19" fmla="*/ 1 w 1800995"/>
              <a:gd name="connsiteY19" fmla="*/ 186939 h 1800256"/>
              <a:gd name="connsiteX20" fmla="*/ 2 w 1800995"/>
              <a:gd name="connsiteY20" fmla="*/ 186948 h 1800256"/>
              <a:gd name="connsiteX21" fmla="*/ 0 w 1800995"/>
              <a:gd name="connsiteY21" fmla="*/ 1254982 h 1800256"/>
              <a:gd name="connsiteX22" fmla="*/ 186908 w 1800995"/>
              <a:gd name="connsiteY22" fmla="*/ 1441890 h 1800256"/>
              <a:gd name="connsiteX23" fmla="*/ 186908 w 1800995"/>
              <a:gd name="connsiteY23" fmla="*/ 1441891 h 1800256"/>
              <a:gd name="connsiteX24" fmla="*/ 373816 w 1800995"/>
              <a:gd name="connsiteY24" fmla="*/ 1254983 h 1800256"/>
              <a:gd name="connsiteX25" fmla="*/ 373816 w 1800995"/>
              <a:gd name="connsiteY25" fmla="*/ 637404 h 1800256"/>
              <a:gd name="connsiteX26" fmla="*/ 1481923 w 1800995"/>
              <a:gd name="connsiteY26" fmla="*/ 1745512 h 1800256"/>
              <a:gd name="connsiteX27" fmla="*/ 1746251 w 1800995"/>
              <a:gd name="connsiteY27" fmla="*/ 1745512 h 1800256"/>
              <a:gd name="connsiteX28" fmla="*/ 1746251 w 1800995"/>
              <a:gd name="connsiteY28" fmla="*/ 1745512 h 1800256"/>
              <a:gd name="connsiteX29" fmla="*/ 1746251 w 1800995"/>
              <a:gd name="connsiteY29" fmla="*/ 1481184 h 1800256"/>
              <a:gd name="connsiteX30" fmla="*/ 638913 w 1800995"/>
              <a:gd name="connsiteY30" fmla="*/ 373847 h 1800256"/>
              <a:gd name="connsiteX31" fmla="*/ 1254951 w 1800995"/>
              <a:gd name="connsiteY31" fmla="*/ 373847 h 1800256"/>
              <a:gd name="connsiteX32" fmla="*/ 1441859 w 1800995"/>
              <a:gd name="connsiteY32" fmla="*/ 186939 h 1800256"/>
              <a:gd name="connsiteX33" fmla="*/ 1441860 w 1800995"/>
              <a:gd name="connsiteY33" fmla="*/ 186939 h 1800256"/>
              <a:gd name="connsiteX34" fmla="*/ 1254952 w 1800995"/>
              <a:gd name="connsiteY34" fmla="*/ 31 h 1800256"/>
              <a:gd name="connsiteX35" fmla="*/ 187804 w 1800995"/>
              <a:gd name="connsiteY35" fmla="*/ 31 h 180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00995" h="1800256">
                <a:moveTo>
                  <a:pt x="55484" y="54744"/>
                </a:moveTo>
                <a:lnTo>
                  <a:pt x="55483" y="54744"/>
                </a:lnTo>
                <a:lnTo>
                  <a:pt x="55484" y="54744"/>
                </a:lnTo>
                <a:close/>
                <a:moveTo>
                  <a:pt x="187647" y="0"/>
                </a:moveTo>
                <a:lnTo>
                  <a:pt x="187490" y="31"/>
                </a:lnTo>
                <a:lnTo>
                  <a:pt x="186909" y="31"/>
                </a:lnTo>
                <a:cubicBezTo>
                  <a:pt x="164328" y="31"/>
                  <a:pt x="142683" y="4035"/>
                  <a:pt x="122644" y="11373"/>
                </a:cubicBezTo>
                <a:lnTo>
                  <a:pt x="119277" y="13304"/>
                </a:lnTo>
                <a:lnTo>
                  <a:pt x="117313" y="13687"/>
                </a:lnTo>
                <a:lnTo>
                  <a:pt x="109072" y="19159"/>
                </a:lnTo>
                <a:lnTo>
                  <a:pt x="68018" y="42712"/>
                </a:lnTo>
                <a:lnTo>
                  <a:pt x="60466" y="51436"/>
                </a:lnTo>
                <a:lnTo>
                  <a:pt x="55484" y="54744"/>
                </a:lnTo>
                <a:lnTo>
                  <a:pt x="48512" y="65242"/>
                </a:lnTo>
                <a:lnTo>
                  <a:pt x="27060" y="90021"/>
                </a:lnTo>
                <a:lnTo>
                  <a:pt x="19831" y="108435"/>
                </a:lnTo>
                <a:lnTo>
                  <a:pt x="14426" y="116574"/>
                </a:lnTo>
                <a:lnTo>
                  <a:pt x="12255" y="127730"/>
                </a:lnTo>
                <a:lnTo>
                  <a:pt x="3798" y="149271"/>
                </a:lnTo>
                <a:lnTo>
                  <a:pt x="1" y="186939"/>
                </a:lnTo>
                <a:lnTo>
                  <a:pt x="2" y="186948"/>
                </a:lnTo>
                <a:lnTo>
                  <a:pt x="0" y="1254982"/>
                </a:lnTo>
                <a:cubicBezTo>
                  <a:pt x="0" y="1358208"/>
                  <a:pt x="83682" y="1441890"/>
                  <a:pt x="186908" y="1441890"/>
                </a:cubicBezTo>
                <a:lnTo>
                  <a:pt x="186908" y="1441891"/>
                </a:lnTo>
                <a:cubicBezTo>
                  <a:pt x="290134" y="1441891"/>
                  <a:pt x="373816" y="1358209"/>
                  <a:pt x="373816" y="1254983"/>
                </a:cubicBezTo>
                <a:lnTo>
                  <a:pt x="373816" y="637404"/>
                </a:lnTo>
                <a:lnTo>
                  <a:pt x="1481923" y="1745512"/>
                </a:lnTo>
                <a:cubicBezTo>
                  <a:pt x="1554915" y="1818504"/>
                  <a:pt x="1673259" y="1818504"/>
                  <a:pt x="1746251" y="1745512"/>
                </a:cubicBezTo>
                <a:lnTo>
                  <a:pt x="1746251" y="1745512"/>
                </a:lnTo>
                <a:cubicBezTo>
                  <a:pt x="1819243" y="1672521"/>
                  <a:pt x="1819243" y="1554176"/>
                  <a:pt x="1746251" y="1481184"/>
                </a:cubicBezTo>
                <a:lnTo>
                  <a:pt x="638913" y="373847"/>
                </a:lnTo>
                <a:lnTo>
                  <a:pt x="1254951" y="373847"/>
                </a:lnTo>
                <a:cubicBezTo>
                  <a:pt x="1358177" y="373847"/>
                  <a:pt x="1441859" y="290165"/>
                  <a:pt x="1441859" y="186939"/>
                </a:cubicBezTo>
                <a:lnTo>
                  <a:pt x="1441860" y="186939"/>
                </a:lnTo>
                <a:cubicBezTo>
                  <a:pt x="1441860" y="83713"/>
                  <a:pt x="1358178" y="31"/>
                  <a:pt x="1254952" y="31"/>
                </a:cubicBezTo>
                <a:lnTo>
                  <a:pt x="187804" y="31"/>
                </a:lnTo>
                <a:close/>
              </a:path>
            </a:pathLst>
          </a:custGeom>
          <a:solidFill>
            <a:schemeClr val="accent6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/>
          </a:p>
        </p:txBody>
      </p:sp>
      <p:sp>
        <p:nvSpPr>
          <p:cNvPr id="3" name="文本框 41"/>
          <p:cNvSpPr txBox="1"/>
          <p:nvPr/>
        </p:nvSpPr>
        <p:spPr>
          <a:xfrm>
            <a:off x="845127" y="329927"/>
            <a:ext cx="11471564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</a:defRPr>
            </a:lvl1pPr>
          </a:lstStyle>
          <a:p>
            <a:pPr algn="l"/>
            <a:r>
              <a:rPr lang="en-US" altLang="en-US" sz="32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của người Việt Bắc được thể hiện qua những câu thơ nào?</a:t>
            </a:r>
            <a:endParaRPr lang="zh-CN" alt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95"/>
          <p:cNvSpPr txBox="1">
            <a:spLocks noChangeArrowheads="1"/>
          </p:cNvSpPr>
          <p:nvPr/>
        </p:nvSpPr>
        <p:spPr bwMode="auto">
          <a:xfrm>
            <a:off x="1990883" y="3540691"/>
            <a:ext cx="739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* Nhớ cô em gái hái măng một mình</a:t>
            </a:r>
          </a:p>
        </p:txBody>
      </p:sp>
      <p:sp>
        <p:nvSpPr>
          <p:cNvPr id="5" name="Text Box 296"/>
          <p:cNvSpPr txBox="1">
            <a:spLocks noChangeArrowheads="1"/>
          </p:cNvSpPr>
          <p:nvPr/>
        </p:nvSpPr>
        <p:spPr bwMode="auto">
          <a:xfrm>
            <a:off x="1781622" y="1662545"/>
            <a:ext cx="8001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* Đèo cao nắng ánh dao gài thắt lưng</a:t>
            </a:r>
          </a:p>
        </p:txBody>
      </p:sp>
      <p:sp>
        <p:nvSpPr>
          <p:cNvPr id="6" name="Text Box 297"/>
          <p:cNvSpPr txBox="1">
            <a:spLocks noChangeArrowheads="1"/>
          </p:cNvSpPr>
          <p:nvPr/>
        </p:nvSpPr>
        <p:spPr bwMode="auto">
          <a:xfrm>
            <a:off x="2315022" y="2601618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* Nhớ người đan nón chuốt từng sợi giang</a:t>
            </a:r>
          </a:p>
        </p:txBody>
      </p:sp>
      <p:sp>
        <p:nvSpPr>
          <p:cNvPr id="7" name="Text Box 298"/>
          <p:cNvSpPr txBox="1">
            <a:spLocks noChangeArrowheads="1"/>
          </p:cNvSpPr>
          <p:nvPr/>
        </p:nvSpPr>
        <p:spPr bwMode="auto">
          <a:xfrm>
            <a:off x="1990883" y="4479764"/>
            <a:ext cx="769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* Nhớ ai tiếng hát ân tình thủy chung.</a:t>
            </a:r>
          </a:p>
        </p:txBody>
      </p:sp>
    </p:spTree>
    <p:extLst>
      <p:ext uri="{BB962C8B-B14F-4D97-AF65-F5344CB8AC3E}">
        <p14:creationId xmlns:p14="http://schemas.microsoft.com/office/powerpoint/2010/main" val="27301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2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6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36964"/>
            <a:ext cx="12192000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alt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Mở đầu chủ điểm “Anh em một nhà” là bài tập đọc nào?</a:t>
            </a:r>
            <a:endParaRPr lang="en-US" alt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>
              <a:spcBef>
                <a:spcPts val="600"/>
              </a:spcBef>
            </a:pPr>
            <a:r>
              <a:rPr lang="en-US" alt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Người con của Tây Nguyên</a:t>
            </a:r>
            <a:endParaRPr lang="en-US" alt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>
              <a:spcBef>
                <a:spcPts val="600"/>
              </a:spcBef>
            </a:pPr>
            <a:r>
              <a:rPr lang="en-US" alt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Người liên lạc nhỏ</a:t>
            </a:r>
            <a:endParaRPr lang="en-US" alt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>
              <a:spcBef>
                <a:spcPts val="600"/>
              </a:spcBef>
            </a:pPr>
            <a:r>
              <a:rPr lang="en-US" alt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Nắng phương Nam</a:t>
            </a:r>
            <a:endParaRPr lang="en-US" alt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116563" y="3376167"/>
            <a:ext cx="663948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283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74F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hình ảnh dao gài thắt lư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34925"/>
            <a:ext cx="4495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42109" y="6248400"/>
            <a:ext cx="449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Dao gài thắt lưng</a:t>
            </a:r>
            <a:endParaRPr lang="vi-VN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2" descr="Kết quả hình ảnh cho nhớ cô em gái hái măng một m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54" y="0"/>
            <a:ext cx="4648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71854" y="6248400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măng trong rừng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623456" y="354775"/>
            <a:ext cx="11568544" cy="1723407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文本框 40"/>
          <p:cNvSpPr txBox="1"/>
          <p:nvPr/>
        </p:nvSpPr>
        <p:spPr>
          <a:xfrm>
            <a:off x="1717964" y="492737"/>
            <a:ext cx="9961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Qua những điều các em vừa tìm hiểu, bạn nào hãy cho biết nội dung chính của bài thơ là gì?</a:t>
            </a:r>
          </a:p>
        </p:txBody>
      </p:sp>
      <p:pic>
        <p:nvPicPr>
          <p:cNvPr id="4" name="图片 4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27">
            <a:off x="-20348" y="325670"/>
            <a:ext cx="1477295" cy="722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0">
            <a:extLst>
              <a:ext uri="{FF2B5EF4-FFF2-40B4-BE49-F238E27FC236}">
                <a16:creationId xmlns:a16="http://schemas.microsoft.com/office/drawing/2014/main" id="{97543967-022D-493A-B8A3-A380B8D2505B}"/>
              </a:ext>
            </a:extLst>
          </p:cNvPr>
          <p:cNvGrpSpPr/>
          <p:nvPr/>
        </p:nvGrpSpPr>
        <p:grpSpPr>
          <a:xfrm>
            <a:off x="874654" y="3056745"/>
            <a:ext cx="9839938" cy="2070100"/>
            <a:chOff x="2422718" y="3757264"/>
            <a:chExt cx="9839938" cy="2070100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03AA2E88-1090-4018-8DDF-3465813C9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3086100" y="3808064"/>
              <a:ext cx="9105900" cy="2019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31C1AB47-7892-4A28-8330-3BEB3BAAB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718" y="3757264"/>
              <a:ext cx="1688871" cy="2070100"/>
            </a:xfrm>
            <a:prstGeom prst="rect">
              <a:avLst/>
            </a:prstGeom>
          </p:spPr>
        </p:pic>
        <p:sp>
          <p:nvSpPr>
            <p:cNvPr id="14" name="矩形 18">
              <a:extLst>
                <a:ext uri="{FF2B5EF4-FFF2-40B4-BE49-F238E27FC236}">
                  <a16:creationId xmlns:a16="http://schemas.microsoft.com/office/drawing/2014/main" id="{E71A67BE-2F19-4445-BF41-8A6972FE5355}"/>
                </a:ext>
              </a:extLst>
            </p:cNvPr>
            <p:cNvSpPr/>
            <p:nvPr/>
          </p:nvSpPr>
          <p:spPr>
            <a:xfrm rot="16200000">
              <a:off x="7413131" y="681453"/>
              <a:ext cx="1477328" cy="822172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28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chính của bài thơ cho ta thấy cảnh Việt Bắc rất đẹp, người Việt Bắc cũng rất đẹp và đánh giặc giỏi</a:t>
              </a:r>
              <a:r>
                <a:rPr lang="en-US" altLang="en-US" sz="2800" b="1" i="1"/>
                <a:t>.</a:t>
              </a:r>
              <a:endParaRPr lang="zh-CN" altLang="en-US" sz="2800" b="1" i="1" dirty="0">
                <a:solidFill>
                  <a:srgbClr val="B18D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61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623456" y="354775"/>
            <a:ext cx="11568544" cy="1723407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文本框 40"/>
          <p:cNvSpPr txBox="1"/>
          <p:nvPr/>
        </p:nvSpPr>
        <p:spPr>
          <a:xfrm>
            <a:off x="1717964" y="492737"/>
            <a:ext cx="9961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图片 4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27">
            <a:off x="-20348" y="325670"/>
            <a:ext cx="1477295" cy="722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0">
            <a:extLst>
              <a:ext uri="{FF2B5EF4-FFF2-40B4-BE49-F238E27FC236}">
                <a16:creationId xmlns:a16="http://schemas.microsoft.com/office/drawing/2014/main" id="{97543967-022D-493A-B8A3-A380B8D2505B}"/>
              </a:ext>
            </a:extLst>
          </p:cNvPr>
          <p:cNvGrpSpPr/>
          <p:nvPr/>
        </p:nvGrpSpPr>
        <p:grpSpPr>
          <a:xfrm>
            <a:off x="874654" y="3056745"/>
            <a:ext cx="9839938" cy="2070100"/>
            <a:chOff x="2422718" y="3757264"/>
            <a:chExt cx="9839938" cy="2070100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03AA2E88-1090-4018-8DDF-3465813C9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8" r="37500"/>
            <a:stretch/>
          </p:blipFill>
          <p:spPr>
            <a:xfrm>
              <a:off x="3086100" y="3808064"/>
              <a:ext cx="9105900" cy="2019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31C1AB47-7892-4A28-8330-3BEB3BAAB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718" y="3757264"/>
              <a:ext cx="1688871" cy="2070100"/>
            </a:xfrm>
            <a:prstGeom prst="rect">
              <a:avLst/>
            </a:prstGeom>
          </p:spPr>
        </p:pic>
        <p:sp>
          <p:nvSpPr>
            <p:cNvPr id="14" name="矩形 18">
              <a:extLst>
                <a:ext uri="{FF2B5EF4-FFF2-40B4-BE49-F238E27FC236}">
                  <a16:creationId xmlns:a16="http://schemas.microsoft.com/office/drawing/2014/main" id="{E71A67BE-2F19-4445-BF41-8A6972FE5355}"/>
                </a:ext>
              </a:extLst>
            </p:cNvPr>
            <p:cNvSpPr/>
            <p:nvPr/>
          </p:nvSpPr>
          <p:spPr>
            <a:xfrm rot="16200000">
              <a:off x="7413131" y="681453"/>
              <a:ext cx="1477328" cy="822172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alt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altLang="en-US" sz="2800" b="1" i="1" dirty="0"/>
                <a:t>.</a:t>
              </a:r>
              <a:endParaRPr lang="zh-CN" altLang="en-US" sz="2800" b="1" i="1" dirty="0">
                <a:solidFill>
                  <a:srgbClr val="B18D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1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4"/>
          <a:stretch/>
        </p:blipFill>
        <p:spPr>
          <a:xfrm>
            <a:off x="-262780" y="0"/>
            <a:ext cx="5660148" cy="3069342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332606" y="3823485"/>
            <a:ext cx="939376" cy="93937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67294" y="393923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50800"/>
          </a:bodyPr>
          <a:lstStyle>
            <a:defPPr>
              <a:defRPr lang="zh-CN"/>
            </a:defPPr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/>
              <a:t>3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515066" y="3672080"/>
            <a:ext cx="6914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造字工房悦黑体验版常规体" pitchFamily="2" charset="-122"/>
                <a:cs typeface="Times New Roman" pitchFamily="18" charset="0"/>
              </a:rPr>
              <a:t>Luyện đọc thuộc lòng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造字工房悦黑体验版常规体" pitchFamily="2" charset="-122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181201" y="3672080"/>
            <a:ext cx="1242186" cy="1242186"/>
          </a:xfrm>
          <a:prstGeom prst="ellipse">
            <a:avLst/>
          </a:prstGeom>
          <a:noFill/>
          <a:ln cap="rnd" cmpd="sng">
            <a:solidFill>
              <a:schemeClr val="bg1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28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512618" y="207818"/>
            <a:ext cx="5126183" cy="68728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文本框 40"/>
          <p:cNvSpPr txBox="1"/>
          <p:nvPr/>
        </p:nvSpPr>
        <p:spPr>
          <a:xfrm>
            <a:off x="1330349" y="259072"/>
            <a:ext cx="517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4" name="图片 4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27">
            <a:off x="-8233" y="-3420"/>
            <a:ext cx="1266105" cy="619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181600" y="69275"/>
            <a:ext cx="6677891" cy="5578041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Ta về, mình có nhớ ta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Ta về, ta nhớ những hoa cùng người.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 Rừng xanh hoa chuối đỏ tươi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Đèo cao nắng ánh dao gài thắt lưng.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Ngày xuân mơ nở trắng rừng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Nhớ người đan nón chuốt từng sợi giang.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Ve kêu rừng phách đổ vàng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Nhớ cô em gái hái măng một mình.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Rừng thu trăng rọi hòa bình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Nhớ ai tiếng hát ân tình thủy chung.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altLang="en-US" sz="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Nhớ khi giặc đến giặc lùng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Rừng cây núi đá ta cùng đánh Tây.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Núi giăng thành lũy sắt dày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Rừng che bộ đội, rừng vây quân thù.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    Mênh mông bốn mặt sương mù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Đất trời ta cả chiến khu một lòng.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6509"/>
            <a:ext cx="5749596" cy="50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626481" y="0"/>
            <a:ext cx="5755519" cy="735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…………….…………….....………………….………………………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……………….……………………………..………………………………………….………</a:t>
            </a:r>
            <a:endParaRPr lang="en-US" alt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……………………………………………….…………</a:t>
            </a:r>
            <a:endParaRPr lang="en-US" alt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altLang="en-US" sz="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…………….…………………………………………….……………………….………………………………...………</a:t>
            </a:r>
            <a:r>
              <a:rPr lang="en-US" alt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alt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…………………………………………………………..</a:t>
            </a:r>
            <a:r>
              <a:rPr lang="en-US" altLang="en-US" sz="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…………………........................................................................…………………………..</a:t>
            </a:r>
            <a:endParaRPr lang="en-US" alt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……………………………………………………..…..………………….</a:t>
            </a:r>
            <a:endParaRPr lang="en-US" alt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……………………………………..………………………………………………….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  <a:r>
              <a:rPr lang="en-US" altLang="en-US" sz="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…………………………………………………..</a:t>
            </a:r>
            <a:endParaRPr lang="en-US" alt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……………………………………………………………………………….……………………………….</a:t>
            </a:r>
            <a:endParaRPr lang="en-US" alt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………….………….………………........................................................................</a:t>
            </a:r>
            <a:endParaRPr lang="en-US" alt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…………………………………………………………………………………………………..</a:t>
            </a:r>
            <a:endParaRPr lang="en-US" altLang="en-US" sz="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</a:t>
            </a:r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………………………………………………………………………………………………………………………….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……………………………………………………………………………….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……………………………………………………………………………….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29521" y="-1722"/>
            <a:ext cx="203613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mình             ta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81208" y="-1511"/>
            <a:ext cx="6096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57821" y="853918"/>
            <a:ext cx="88356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71921" y="1290302"/>
            <a:ext cx="61106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37282" y="1277338"/>
            <a:ext cx="78898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gài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18747" y="853872"/>
            <a:ext cx="1898988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chuối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68391" y="1280409"/>
            <a:ext cx="83227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nắng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849281" y="-1745"/>
            <a:ext cx="93619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931592" y="416821"/>
            <a:ext cx="6096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407848" y="1295202"/>
            <a:ext cx="78949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288057" y="418556"/>
            <a:ext cx="380264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                   hoa          người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584660" y="416821"/>
            <a:ext cx="91215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868514" y="1720093"/>
            <a:ext cx="78418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nở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752463" y="853872"/>
            <a:ext cx="122769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đỏ tươi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494422" y="-1722"/>
            <a:ext cx="59599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5116198" y="416727"/>
            <a:ext cx="112165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6475916" y="416000"/>
            <a:ext cx="112165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869171" y="1279730"/>
            <a:ext cx="88356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6341732" y="1305417"/>
            <a:ext cx="134505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thắt lưng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362221" y="2121671"/>
            <a:ext cx="88356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240531" y="1707993"/>
            <a:ext cx="88356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trắng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746352" y="1716082"/>
            <a:ext cx="83227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406452" y="1712345"/>
            <a:ext cx="64312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mơ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6922776" y="1712046"/>
            <a:ext cx="81144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rừng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698162" y="2121671"/>
            <a:ext cx="62923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5691318" y="2121671"/>
            <a:ext cx="84029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chuốt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3869171" y="2132274"/>
            <a:ext cx="95090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5112015" y="2128233"/>
            <a:ext cx="70083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nón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6977058" y="2110043"/>
            <a:ext cx="134043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sợi giang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634171" y="2576768"/>
            <a:ext cx="88356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479605" y="2576768"/>
            <a:ext cx="62923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6300543" y="2589789"/>
            <a:ext cx="62923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4904680" y="2562005"/>
            <a:ext cx="15905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rừng phách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963951" y="2973536"/>
            <a:ext cx="140615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em gái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5564651" y="2977385"/>
            <a:ext cx="91403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măng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6279760" y="2957257"/>
            <a:ext cx="156584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mình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5235080" y="2969495"/>
            <a:ext cx="62923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4728218" y="3419839"/>
            <a:ext cx="88356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090808" y="3416307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trăng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6247884" y="3403196"/>
            <a:ext cx="128272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hòa bình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3956949" y="3862583"/>
            <a:ext cx="93619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4138399" y="3861100"/>
            <a:ext cx="150948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tiếng hát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6068778" y="3834300"/>
            <a:ext cx="189232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thủy chung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124685" y="3847700"/>
            <a:ext cx="150948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ân tình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593807" y="4253528"/>
            <a:ext cx="93619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4896339" y="4267052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giặc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5970214" y="4251920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giặc</a:t>
            </a: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5609760" y="4250409"/>
            <a:ext cx="86683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6650903" y="4261895"/>
            <a:ext cx="86683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lùng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807648" y="4673786"/>
            <a:ext cx="93619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6447202" y="4673053"/>
            <a:ext cx="86683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đánh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4064009" y="4682878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</a:t>
            </a: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4708228" y="4673786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núi đá</a:t>
            </a: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5256546" y="4671521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6937140" y="4671992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Tây</a:t>
            </a:r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5565195" y="5114112"/>
            <a:ext cx="144532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lũy sắt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6466966" y="5123378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dày</a:t>
            </a:r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3979025" y="5555698"/>
            <a:ext cx="86683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4219507" y="5543743"/>
            <a:ext cx="144532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 đội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6300166" y="5544146"/>
            <a:ext cx="144532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quân thù</a:t>
            </a: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5885049" y="5554530"/>
            <a:ext cx="86683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vây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5164710" y="5544003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rừng</a:t>
            </a: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4174958" y="5978280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mông</a:t>
            </a: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4951910" y="5976560"/>
            <a:ext cx="166050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 mặt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5968290" y="5969265"/>
            <a:ext cx="144532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sương mù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4559905" y="6387556"/>
            <a:ext cx="532788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4826299" y="6400353"/>
            <a:ext cx="532788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5148892" y="6413150"/>
            <a:ext cx="158326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chiến khu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6355587" y="6399431"/>
            <a:ext cx="158326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lòng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911102" y="6389848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</a:t>
            </a: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5846344" y="3416307"/>
            <a:ext cx="86683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rọi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4318887" y="5119288"/>
            <a:ext cx="110522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giăng</a:t>
            </a:r>
            <a:endParaRPr lang="en-US" altLang="en-US" sz="23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4992391" y="5126889"/>
            <a:ext cx="100406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</a:t>
            </a:r>
          </a:p>
        </p:txBody>
      </p:sp>
      <p:pic>
        <p:nvPicPr>
          <p:cNvPr id="98" name="Picture 293" descr="DSC0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"/>
            <a:ext cx="381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Rectangle 294"/>
          <p:cNvSpPr>
            <a:spLocks noChangeArrowheads="1"/>
          </p:cNvSpPr>
          <p:nvPr/>
        </p:nvSpPr>
        <p:spPr bwMode="auto">
          <a:xfrm>
            <a:off x="915440" y="2556773"/>
            <a:ext cx="1370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100" name="Rectangle 287"/>
          <p:cNvSpPr>
            <a:spLocks noChangeArrowheads="1"/>
          </p:cNvSpPr>
          <p:nvPr/>
        </p:nvSpPr>
        <p:spPr bwMode="auto">
          <a:xfrm>
            <a:off x="-144346" y="3149637"/>
            <a:ext cx="3768436" cy="64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Nhớ </a:t>
            </a:r>
            <a:r>
              <a:rPr lang="en-US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Bắc</a:t>
            </a:r>
          </a:p>
        </p:txBody>
      </p:sp>
    </p:spTree>
    <p:extLst>
      <p:ext uri="{BB962C8B-B14F-4D97-AF65-F5344CB8AC3E}">
        <p14:creationId xmlns:p14="http://schemas.microsoft.com/office/powerpoint/2010/main" val="61387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4" grpId="0"/>
      <p:bldP spid="96" grpId="0"/>
      <p:bldP spid="9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71273EC2-54C3-45D7-AA46-3D11DB405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990" flipH="1">
            <a:off x="5971282" y="1044636"/>
            <a:ext cx="5358162" cy="354198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F48BE2A-B151-4ECE-8DB0-0993075475FA}"/>
              </a:ext>
            </a:extLst>
          </p:cNvPr>
          <p:cNvSpPr/>
          <p:nvPr/>
        </p:nvSpPr>
        <p:spPr>
          <a:xfrm flipH="1">
            <a:off x="2196993" y="1623739"/>
            <a:ext cx="6832600" cy="3467404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户外, 霉菌&#10;&#10;已生成高可信度的说明">
            <a:extLst>
              <a:ext uri="{FF2B5EF4-FFF2-40B4-BE49-F238E27FC236}">
                <a16:creationId xmlns:a16="http://schemas.microsoft.com/office/drawing/2014/main" id="{2CB08A1F-E0F2-47D2-A6F1-5DB3C2A94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810">
            <a:off x="1363143" y="4219377"/>
            <a:ext cx="2464534" cy="258879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CC7A8FD-4CA5-40D8-8D3F-F06CBC28D018}"/>
              </a:ext>
            </a:extLst>
          </p:cNvPr>
          <p:cNvSpPr/>
          <p:nvPr/>
        </p:nvSpPr>
        <p:spPr>
          <a:xfrm rot="16200000">
            <a:off x="4966923" y="-12778"/>
            <a:ext cx="1661993" cy="674043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  <a:r>
              <a:rPr lang="en-US" altLang="en-US" sz="32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cán bộ về miền xuôi nhưng vẫn nhớ đất và người Việt Bắc đẹp, đánh giặc giỏi.</a:t>
            </a:r>
          </a:p>
        </p:txBody>
      </p:sp>
      <p:sp>
        <p:nvSpPr>
          <p:cNvPr id="7" name="Rectangle 287"/>
          <p:cNvSpPr>
            <a:spLocks noChangeArrowheads="1"/>
          </p:cNvSpPr>
          <p:nvPr/>
        </p:nvSpPr>
        <p:spPr bwMode="auto">
          <a:xfrm>
            <a:off x="3609716" y="1685612"/>
            <a:ext cx="3768436" cy="64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 </a:t>
            </a:r>
            <a:r>
              <a:rPr lang="en-US" alt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Bắc</a:t>
            </a:r>
          </a:p>
        </p:txBody>
      </p:sp>
    </p:spTree>
    <p:extLst>
      <p:ext uri="{BB962C8B-B14F-4D97-AF65-F5344CB8AC3E}">
        <p14:creationId xmlns:p14="http://schemas.microsoft.com/office/powerpoint/2010/main" val="164565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19751" b="27958"/>
          <a:stretch/>
        </p:blipFill>
        <p:spPr>
          <a:xfrm>
            <a:off x="0" y="1939119"/>
            <a:ext cx="12192000" cy="49388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599" y="1133043"/>
            <a:ext cx="5511262" cy="3688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83622" y="3794815"/>
            <a:ext cx="4636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0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悦黑体验版常规体" pitchFamily="2" charset="-122"/>
                <a:ea typeface="造字工房悦黑体验版常规体" pitchFamily="2" charset="-122"/>
              </a:defRPr>
            </a:lvl1pPr>
          </a:lstStyle>
          <a:p>
            <a:pPr algn="l"/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thầy cô giáo mạnh khỏe, </a:t>
            </a:r>
          </a:p>
          <a:p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chăm ngoan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79345" y="1511846"/>
            <a:ext cx="8344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5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-28954" y="994064"/>
            <a:ext cx="11928764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en-US" alt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Trong bài “Người liên lạc nhỏ” Tô Hoài nhắc đến người anh hùng nhỏ tuổi nào?</a:t>
            </a:r>
            <a:endParaRPr lang="en-US" alt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>
              <a:spcBef>
                <a:spcPts val="600"/>
              </a:spcBef>
            </a:pPr>
            <a:endParaRPr lang="en-US" alt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00550" lvl="8" indent="-742950">
              <a:spcBef>
                <a:spcPts val="600"/>
              </a:spcBef>
              <a:buAutoNum type="alphaUcPeriod"/>
            </a:pPr>
            <a:r>
              <a:rPr lang="en-US" alt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Văn Tám</a:t>
            </a:r>
          </a:p>
          <a:p>
            <a:pPr marL="4400550" lvl="8" indent="-742950">
              <a:spcBef>
                <a:spcPts val="600"/>
              </a:spcBef>
              <a:buAutoNum type="alphaUcPeriod"/>
            </a:pPr>
            <a:r>
              <a:rPr lang="en-US" alt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 A Dính</a:t>
            </a:r>
            <a:endParaRPr lang="en-US" alt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spcBef>
                <a:spcPts val="600"/>
              </a:spcBef>
            </a:pPr>
            <a:r>
              <a:rPr lang="en-US" alt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Kim Đồng</a:t>
            </a:r>
            <a:endParaRPr lang="en-US" alt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59908" y="4863357"/>
            <a:ext cx="663948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33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74F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-28954" y="994064"/>
            <a:ext cx="11928764" cy="46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en-US" alt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Trong bài, anh Kim Đồng được giao nhiệm vụ gì?</a:t>
            </a:r>
            <a:endParaRPr lang="en-US" alt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>
              <a:spcBef>
                <a:spcPts val="600"/>
              </a:spcBef>
            </a:pPr>
            <a:endParaRPr lang="en-US" alt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spcBef>
                <a:spcPts val="600"/>
              </a:spcBef>
            </a:pPr>
            <a:r>
              <a:rPr lang="en-US" alt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Dẫn đường và bảo vệ cho cán bộ</a:t>
            </a:r>
            <a:endParaRPr lang="en-US" alt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spcBef>
                <a:spcPts val="600"/>
              </a:spcBef>
            </a:pPr>
            <a:r>
              <a:rPr lang="en-US" alt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Đi bắt cá</a:t>
            </a:r>
          </a:p>
          <a:p>
            <a:pPr lvl="8">
              <a:spcBef>
                <a:spcPts val="600"/>
              </a:spcBef>
            </a:pPr>
            <a:r>
              <a:rPr lang="en-US" alt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Đi làm nương rẫy</a:t>
            </a:r>
          </a:p>
          <a:p>
            <a:pPr lvl="8">
              <a:spcBef>
                <a:spcPts val="600"/>
              </a:spcBef>
            </a:pPr>
            <a:endParaRPr lang="en-US" alt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601472" y="3089976"/>
            <a:ext cx="663948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19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74F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植物&#10;&#10;已生成极高可信度的说明">
            <a:extLst>
              <a:ext uri="{FF2B5EF4-FFF2-40B4-BE49-F238E27FC236}">
                <a16:creationId xmlns:a16="http://schemas.microsoft.com/office/drawing/2014/main" id="{71273EC2-54C3-45D7-AA46-3D11DB405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990" flipH="1">
            <a:off x="5971282" y="1044636"/>
            <a:ext cx="5358162" cy="354198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F48BE2A-B151-4ECE-8DB0-0993075475FA}"/>
              </a:ext>
            </a:extLst>
          </p:cNvPr>
          <p:cNvSpPr/>
          <p:nvPr/>
        </p:nvSpPr>
        <p:spPr>
          <a:xfrm flipH="1">
            <a:off x="2335539" y="1724611"/>
            <a:ext cx="6832600" cy="3467404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户外, 霉菌&#10;&#10;已生成高可信度的说明">
            <a:extLst>
              <a:ext uri="{FF2B5EF4-FFF2-40B4-BE49-F238E27FC236}">
                <a16:creationId xmlns:a16="http://schemas.microsoft.com/office/drawing/2014/main" id="{2CB08A1F-E0F2-47D2-A6F1-5DB3C2A94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810">
            <a:off x="1540659" y="3897616"/>
            <a:ext cx="2464534" cy="258879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CC7A8FD-4CA5-40D8-8D3F-F06CBC28D018}"/>
              </a:ext>
            </a:extLst>
          </p:cNvPr>
          <p:cNvSpPr/>
          <p:nvPr/>
        </p:nvSpPr>
        <p:spPr>
          <a:xfrm rot="16200000">
            <a:off x="4966923" y="-12778"/>
            <a:ext cx="1661993" cy="674043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en-US" sz="3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là một liên lạc rất nhanh trí,</a:t>
            </a:r>
          </a:p>
          <a:p>
            <a:pPr algn="ctr"/>
            <a:r>
              <a:rPr lang="en-US" altLang="en-US" sz="3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 khi làm nhiệm vụ dẫn đường</a:t>
            </a:r>
          </a:p>
          <a:p>
            <a:pPr algn="ctr"/>
            <a:r>
              <a:rPr lang="en-US" altLang="en-US" sz="3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bảo vệ cán bộ cách mạng.</a:t>
            </a:r>
          </a:p>
        </p:txBody>
      </p:sp>
    </p:spTree>
    <p:extLst>
      <p:ext uri="{BB962C8B-B14F-4D97-AF65-F5344CB8AC3E}">
        <p14:creationId xmlns:p14="http://schemas.microsoft.com/office/powerpoint/2010/main" val="10692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92" descr="Thuy tap doc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893C68D6-579C-4265-A493-4E0EED5B7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24218" r="33954" b="16190"/>
          <a:stretch>
            <a:fillRect/>
          </a:stretch>
        </p:blipFill>
        <p:spPr>
          <a:xfrm>
            <a:off x="1457988" y="2367404"/>
            <a:ext cx="4450137" cy="4421424"/>
          </a:xfrm>
          <a:custGeom>
            <a:avLst/>
            <a:gdLst>
              <a:gd name="connsiteX0" fmla="*/ 2043404 w 4086808"/>
              <a:gd name="connsiteY0" fmla="*/ 0 h 4086808"/>
              <a:gd name="connsiteX1" fmla="*/ 4086808 w 4086808"/>
              <a:gd name="connsiteY1" fmla="*/ 2043404 h 4086808"/>
              <a:gd name="connsiteX2" fmla="*/ 2043404 w 4086808"/>
              <a:gd name="connsiteY2" fmla="*/ 4086808 h 4086808"/>
              <a:gd name="connsiteX3" fmla="*/ 0 w 4086808"/>
              <a:gd name="connsiteY3" fmla="*/ 2043404 h 4086808"/>
              <a:gd name="connsiteX4" fmla="*/ 2043404 w 4086808"/>
              <a:gd name="connsiteY4" fmla="*/ 0 h 408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808" h="4086808">
                <a:moveTo>
                  <a:pt x="2043404" y="0"/>
                </a:moveTo>
                <a:cubicBezTo>
                  <a:pt x="3171945" y="0"/>
                  <a:pt x="4086808" y="914863"/>
                  <a:pt x="4086808" y="2043404"/>
                </a:cubicBezTo>
                <a:cubicBezTo>
                  <a:pt x="4086808" y="3171945"/>
                  <a:pt x="3171945" y="4086808"/>
                  <a:pt x="2043404" y="4086808"/>
                </a:cubicBezTo>
                <a:cubicBezTo>
                  <a:pt x="914863" y="4086808"/>
                  <a:pt x="0" y="3171945"/>
                  <a:pt x="0" y="2043404"/>
                </a:cubicBezTo>
                <a:cubicBezTo>
                  <a:pt x="0" y="914863"/>
                  <a:pt x="914863" y="0"/>
                  <a:pt x="2043404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15" descr="图片包含 户外, 霉菌&#10;&#10;已生成高可信度的说明">
            <a:extLst>
              <a:ext uri="{FF2B5EF4-FFF2-40B4-BE49-F238E27FC236}">
                <a16:creationId xmlns:a16="http://schemas.microsoft.com/office/drawing/2014/main" id="{D13DDBE1-C79D-43C3-8A0A-80B8831A8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7" y="4052248"/>
            <a:ext cx="1863906" cy="1957884"/>
          </a:xfrm>
          <a:prstGeom prst="rect">
            <a:avLst/>
          </a:prstGeom>
        </p:spPr>
      </p:pic>
      <p:pic>
        <p:nvPicPr>
          <p:cNvPr id="10" name="图片 13" descr="图片包含 室内, 鲜花, 植物, 掌握&#10;&#10;已生成极高可信度的说明">
            <a:extLst>
              <a:ext uri="{FF2B5EF4-FFF2-40B4-BE49-F238E27FC236}">
                <a16:creationId xmlns:a16="http://schemas.microsoft.com/office/drawing/2014/main" id="{58087EA7-80D6-4B21-B4F4-ED0B420A5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028">
            <a:off x="5034785" y="4687316"/>
            <a:ext cx="1754264" cy="2263314"/>
          </a:xfrm>
          <a:prstGeom prst="rect">
            <a:avLst/>
          </a:prstGeom>
        </p:spPr>
      </p:pic>
      <p:sp>
        <p:nvSpPr>
          <p:cNvPr id="11" name="文本框 20">
            <a:extLst>
              <a:ext uri="{FF2B5EF4-FFF2-40B4-BE49-F238E27FC236}">
                <a16:creationId xmlns:a16="http://schemas.microsoft.com/office/drawing/2014/main" id="{3190F259-96A3-4A5E-83EE-3A54FFBDC32C}"/>
              </a:ext>
            </a:extLst>
          </p:cNvPr>
          <p:cNvSpPr txBox="1"/>
          <p:nvPr/>
        </p:nvSpPr>
        <p:spPr>
          <a:xfrm>
            <a:off x="2063753" y="4037035"/>
            <a:ext cx="3630465" cy="82067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solidFill>
                  <a:srgbClr val="54402C"/>
                </a:solidFill>
              </a:rPr>
              <a:t>NHỚ VIỆT BẮC</a:t>
            </a:r>
            <a:endParaRPr lang="zh-CN" altLang="en-US" sz="3600" b="1" i="1" dirty="0">
              <a:solidFill>
                <a:srgbClr val="54402C"/>
              </a:solidFill>
            </a:endParaRPr>
          </a:p>
        </p:txBody>
      </p:sp>
      <p:pic>
        <p:nvPicPr>
          <p:cNvPr id="12" name="图片 25">
            <a:extLst>
              <a:ext uri="{FF2B5EF4-FFF2-40B4-BE49-F238E27FC236}">
                <a16:creationId xmlns:a16="http://schemas.microsoft.com/office/drawing/2014/main" id="{8DD594F8-5C1A-44E7-9F44-49D1897012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741">
            <a:off x="3878091" y="2547989"/>
            <a:ext cx="973743" cy="1217682"/>
          </a:xfrm>
          <a:prstGeom prst="rect">
            <a:avLst/>
          </a:prstGeom>
        </p:spPr>
      </p:pic>
      <p:sp>
        <p:nvSpPr>
          <p:cNvPr id="13" name="文本框 26">
            <a:extLst>
              <a:ext uri="{FF2B5EF4-FFF2-40B4-BE49-F238E27FC236}">
                <a16:creationId xmlns:a16="http://schemas.microsoft.com/office/drawing/2014/main" id="{34391A49-1256-4394-80FB-57042E92209A}"/>
              </a:ext>
            </a:extLst>
          </p:cNvPr>
          <p:cNvSpPr txBox="1"/>
          <p:nvPr/>
        </p:nvSpPr>
        <p:spPr>
          <a:xfrm>
            <a:off x="4088925" y="5196960"/>
            <a:ext cx="159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5440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 Hữu</a:t>
            </a:r>
            <a:endParaRPr lang="zh-CN" altLang="en-US" sz="2400" dirty="0">
              <a:solidFill>
                <a:srgbClr val="54402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1396034" y="2609850"/>
            <a:ext cx="8730097" cy="90920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文本框 40"/>
          <p:cNvSpPr txBox="1"/>
          <p:nvPr/>
        </p:nvSpPr>
        <p:spPr>
          <a:xfrm>
            <a:off x="2852336" y="2710509"/>
            <a:ext cx="9339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造字工房悦黑体验版常规体" pitchFamily="2" charset="-122"/>
                <a:cs typeface="Times New Roman" panose="02020603050405020304" pitchFamily="18" charset="0"/>
              </a:rPr>
              <a:t>Việt Bắc gồm những tỉnh nào?</a:t>
            </a:r>
          </a:p>
        </p:txBody>
      </p:sp>
      <p:pic>
        <p:nvPicPr>
          <p:cNvPr id="4" name="图片 4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27">
            <a:off x="539026" y="2114835"/>
            <a:ext cx="2023664" cy="990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9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e12360"/>
          <p:cNvPicPr>
            <a:picLocks noChangeAspect="1" noChangeArrowheads="1"/>
          </p:cNvPicPr>
          <p:nvPr/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67" y="55420"/>
            <a:ext cx="9220200" cy="5378305"/>
          </a:xfrm>
          <a:prstGeom prst="rect">
            <a:avLst/>
          </a:prstGeo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>
            <a:spLocks/>
          </p:cNvSpPr>
          <p:nvPr/>
        </p:nvSpPr>
        <p:spPr bwMode="auto">
          <a:xfrm>
            <a:off x="4849090" y="595745"/>
            <a:ext cx="4849091" cy="2729347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28"/>
              <a:gd name="T142" fmla="*/ 0 h 2172"/>
              <a:gd name="T143" fmla="*/ 3028 w 3028"/>
              <a:gd name="T144" fmla="*/ 2172 h 21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ln w="762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4" name="组合 21">
            <a:extLst>
              <a:ext uri="{FF2B5EF4-FFF2-40B4-BE49-F238E27FC236}">
                <a16:creationId xmlns:a16="http://schemas.microsoft.com/office/drawing/2014/main" id="{991D146B-EB6F-4ABA-994D-99EF3D84F184}"/>
              </a:ext>
            </a:extLst>
          </p:cNvPr>
          <p:cNvGrpSpPr/>
          <p:nvPr/>
        </p:nvGrpSpPr>
        <p:grpSpPr>
          <a:xfrm>
            <a:off x="0" y="5543289"/>
            <a:ext cx="12192000" cy="1243638"/>
            <a:chOff x="6045200" y="2385664"/>
            <a:chExt cx="6146801" cy="2156111"/>
          </a:xfrm>
        </p:grpSpPr>
        <p:sp>
          <p:nvSpPr>
            <p:cNvPr id="5" name="矩形 7">
              <a:extLst>
                <a:ext uri="{FF2B5EF4-FFF2-40B4-BE49-F238E27FC236}">
                  <a16:creationId xmlns:a16="http://schemas.microsoft.com/office/drawing/2014/main" id="{88E66343-FF1B-4917-ABF1-8233162CF08D}"/>
                </a:ext>
              </a:extLst>
            </p:cNvPr>
            <p:cNvSpPr/>
            <p:nvPr/>
          </p:nvSpPr>
          <p:spPr>
            <a:xfrm flipH="1">
              <a:off x="6045200" y="2385664"/>
              <a:ext cx="6146800" cy="2156111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15">
              <a:extLst>
                <a:ext uri="{FF2B5EF4-FFF2-40B4-BE49-F238E27FC236}">
                  <a16:creationId xmlns:a16="http://schemas.microsoft.com/office/drawing/2014/main" id="{FDF604E1-96E6-45BE-8145-51B01EE49A8B}"/>
                </a:ext>
              </a:extLst>
            </p:cNvPr>
            <p:cNvSpPr txBox="1"/>
            <p:nvPr/>
          </p:nvSpPr>
          <p:spPr>
            <a:xfrm>
              <a:off x="6045201" y="2636645"/>
              <a:ext cx="6146800" cy="16541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F9E7C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 Bắc gồm các tỉnh: </a:t>
              </a:r>
            </a:p>
            <a:p>
              <a:pPr algn="ctr"/>
              <a:r>
                <a:rPr lang="en-US" altLang="en-US" sz="2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Bằng, Bắc Kạn, Lạng Sơn, Thái Nguyên, Hà Giang, Tuyên Quang.</a:t>
              </a:r>
              <a:r>
                <a:rPr lang="en-US" altLang="en-US" sz="2800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1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909ee265969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776C3"/>
      </a:accent1>
      <a:accent2>
        <a:srgbClr val="16BA9B"/>
      </a:accent2>
      <a:accent3>
        <a:srgbClr val="74C042"/>
      </a:accent3>
      <a:accent4>
        <a:srgbClr val="EBB213"/>
      </a:accent4>
      <a:accent5>
        <a:srgbClr val="F7881F"/>
      </a:accent5>
      <a:accent6>
        <a:srgbClr val="ED2541"/>
      </a:accent6>
      <a:hlink>
        <a:srgbClr val="3776C3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776C3"/>
    </a:accent1>
    <a:accent2>
      <a:srgbClr val="16BA9B"/>
    </a:accent2>
    <a:accent3>
      <a:srgbClr val="74C042"/>
    </a:accent3>
    <a:accent4>
      <a:srgbClr val="EBB213"/>
    </a:accent4>
    <a:accent5>
      <a:srgbClr val="F7881F"/>
    </a:accent5>
    <a:accent6>
      <a:srgbClr val="ED2541"/>
    </a:accent6>
    <a:hlink>
      <a:srgbClr val="3776C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776C3"/>
    </a:accent1>
    <a:accent2>
      <a:srgbClr val="16BA9B"/>
    </a:accent2>
    <a:accent3>
      <a:srgbClr val="74C042"/>
    </a:accent3>
    <a:accent4>
      <a:srgbClr val="EBB213"/>
    </a:accent4>
    <a:accent5>
      <a:srgbClr val="F7881F"/>
    </a:accent5>
    <a:accent6>
      <a:srgbClr val="ED2541"/>
    </a:accent6>
    <a:hlink>
      <a:srgbClr val="3776C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776C3"/>
    </a:accent1>
    <a:accent2>
      <a:srgbClr val="16BA9B"/>
    </a:accent2>
    <a:accent3>
      <a:srgbClr val="74C042"/>
    </a:accent3>
    <a:accent4>
      <a:srgbClr val="EBB213"/>
    </a:accent4>
    <a:accent5>
      <a:srgbClr val="F7881F"/>
    </a:accent5>
    <a:accent6>
      <a:srgbClr val="ED2541"/>
    </a:accent6>
    <a:hlink>
      <a:srgbClr val="3776C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776C3"/>
    </a:accent1>
    <a:accent2>
      <a:srgbClr val="16BA9B"/>
    </a:accent2>
    <a:accent3>
      <a:srgbClr val="74C042"/>
    </a:accent3>
    <a:accent4>
      <a:srgbClr val="EBB213"/>
    </a:accent4>
    <a:accent5>
      <a:srgbClr val="F7881F"/>
    </a:accent5>
    <a:accent6>
      <a:srgbClr val="ED2541"/>
    </a:accent6>
    <a:hlink>
      <a:srgbClr val="3776C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776C3"/>
    </a:accent1>
    <a:accent2>
      <a:srgbClr val="16BA9B"/>
    </a:accent2>
    <a:accent3>
      <a:srgbClr val="74C042"/>
    </a:accent3>
    <a:accent4>
      <a:srgbClr val="EBB213"/>
    </a:accent4>
    <a:accent5>
      <a:srgbClr val="F7881F"/>
    </a:accent5>
    <a:accent6>
      <a:srgbClr val="ED2541"/>
    </a:accent6>
    <a:hlink>
      <a:srgbClr val="3776C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3607</TotalTime>
  <Words>1650</Words>
  <Application>Microsoft Macintosh PowerPoint</Application>
  <PresentationFormat>Widescreen</PresentationFormat>
  <Paragraphs>310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等线</vt:lpstr>
      <vt:lpstr>微软雅黑</vt:lpstr>
      <vt:lpstr>.VnTime</vt:lpstr>
      <vt:lpstr>Arial</vt:lpstr>
      <vt:lpstr>Times New Roman</vt:lpstr>
      <vt:lpstr>造字工房悦黑体验版常规体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5909ee2659691</dc:title>
  <dc:creator>逆流的小鱼</dc:creator>
  <cp:lastModifiedBy>Microsoft Office User</cp:lastModifiedBy>
  <cp:revision>132</cp:revision>
  <dcterms:created xsi:type="dcterms:W3CDTF">2017-05-03T11:29:51Z</dcterms:created>
  <dcterms:modified xsi:type="dcterms:W3CDTF">2021-11-29T13:44:20Z</dcterms:modified>
</cp:coreProperties>
</file>